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84" r:id="rId3"/>
    <p:sldId id="336" r:id="rId4"/>
    <p:sldId id="338" r:id="rId5"/>
    <p:sldId id="333" r:id="rId6"/>
    <p:sldId id="337" r:id="rId7"/>
    <p:sldId id="335" r:id="rId8"/>
    <p:sldId id="339" r:id="rId9"/>
    <p:sldId id="340" r:id="rId10"/>
    <p:sldId id="341" r:id="rId11"/>
    <p:sldId id="342" r:id="rId12"/>
    <p:sldId id="343" r:id="rId13"/>
    <p:sldId id="345" r:id="rId14"/>
    <p:sldId id="344" r:id="rId15"/>
    <p:sldId id="347" r:id="rId16"/>
    <p:sldId id="346" r:id="rId17"/>
    <p:sldId id="348" r:id="rId18"/>
    <p:sldId id="349" r:id="rId19"/>
    <p:sldId id="350" r:id="rId20"/>
    <p:sldId id="351" r:id="rId21"/>
    <p:sldId id="352" r:id="rId22"/>
    <p:sldId id="353" r:id="rId23"/>
    <p:sldId id="355" r:id="rId24"/>
    <p:sldId id="354" r:id="rId25"/>
    <p:sldId id="356" r:id="rId26"/>
    <p:sldId id="357" r:id="rId27"/>
    <p:sldId id="358" r:id="rId28"/>
    <p:sldId id="359" r:id="rId29"/>
    <p:sldId id="360" r:id="rId30"/>
    <p:sldId id="361" r:id="rId31"/>
    <p:sldId id="362" r:id="rId32"/>
    <p:sldId id="363" r:id="rId33"/>
    <p:sldId id="364" r:id="rId34"/>
    <p:sldId id="365" r:id="rId35"/>
    <p:sldId id="366" r:id="rId36"/>
    <p:sldId id="368" r:id="rId37"/>
    <p:sldId id="283" r:id="rId38"/>
  </p:sldIdLst>
  <p:sldSz cx="9144000" cy="5143500" type="screen16x9"/>
  <p:notesSz cx="6858000" cy="9144000"/>
  <p:embeddedFontLst>
    <p:embeddedFont>
      <p:font typeface="Kalam" charset="0"/>
      <p:regular r:id="rId40"/>
      <p:bold r:id="rId41"/>
    </p:embeddedFont>
    <p:embeddedFont>
      <p:font typeface="Merriweather"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4BB94AB-5C2F-49A0-9A6B-913DB827DD9F}">
  <a:tblStyle styleId="{64BB94AB-5C2F-49A0-9A6B-913DB827DD9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176" autoAdjust="0"/>
    <p:restoredTop sz="94660"/>
  </p:normalViewPr>
  <p:slideViewPr>
    <p:cSldViewPr>
      <p:cViewPr varScale="1">
        <p:scale>
          <a:sx n="86" d="100"/>
          <a:sy n="86" d="100"/>
        </p:scale>
        <p:origin x="-798"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a:endParaRPr/>
          </a:p>
        </p:txBody>
      </p:sp>
      <p:sp>
        <p:nvSpPr>
          <p:cNvPr id="13" name="Google Shape;13;p3"/>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4115700" y="4406300"/>
            <a:ext cx="4571100" cy="519600"/>
          </a:xfrm>
          <a:prstGeom prst="rect">
            <a:avLst/>
          </a:prstGeom>
        </p:spPr>
        <p:txBody>
          <a:bodyPr spcFirstLastPara="1" wrap="square" lIns="0" tIns="0" rIns="0" bIns="0" anchor="t" anchorCtr="0">
            <a:noAutofit/>
          </a:bodyPr>
          <a:lstStyle>
            <a:lvl1pPr marL="457200" lvl="0" indent="-228600">
              <a:spcBef>
                <a:spcPts val="360"/>
              </a:spcBef>
              <a:spcAft>
                <a:spcPts val="1000"/>
              </a:spcAft>
              <a:buSzPts val="1600"/>
              <a:buNone/>
              <a:defRPr sz="1600"/>
            </a:lvl1pPr>
          </a:lstStyle>
          <a:p>
            <a:endParaRPr/>
          </a:p>
        </p:txBody>
      </p:sp>
      <p:sp>
        <p:nvSpPr>
          <p:cNvPr id="39" name="Google Shape;39;p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5" name="Google Shape;25;p6"/>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6" name="Google Shape;26;p6"/>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7" name="Google Shape;27;p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marL="914400" lvl="1"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marL="1371600" lvl="2"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marL="1828800" lvl="3"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marL="2286000" lvl="4"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marL="2743200" lvl="5"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marL="3200400" lvl="6"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marL="3657600" lvl="7"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marL="4114800" lvl="8" indent="-3556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4071934" y="1991825"/>
            <a:ext cx="4462366" cy="1159800"/>
          </a:xfrm>
          <a:prstGeom prst="rect">
            <a:avLst/>
          </a:prstGeom>
        </p:spPr>
        <p:txBody>
          <a:bodyPr spcFirstLastPara="1" wrap="square" lIns="0" tIns="0" rIns="0" bIns="0" anchor="ctr" anchorCtr="0">
            <a:noAutofit/>
          </a:bodyPr>
          <a:lstStyle/>
          <a:p>
            <a:pPr>
              <a:defRPr/>
            </a:pPr>
            <a:r>
              <a:rPr lang="en-US" dirty="0" smtClean="0"/>
              <a:t>Lecture 4 </a:t>
            </a:r>
            <a:br>
              <a:rPr lang="en-US" dirty="0" smtClean="0"/>
            </a:br>
            <a:r>
              <a:rPr lang="en-US" dirty="0" smtClean="0"/>
              <a:t>3D Modeling and Animation</a:t>
            </a:r>
            <a:br>
              <a:rPr lang="en-US" dirty="0" smtClean="0"/>
            </a:br>
            <a:r>
              <a:rPr lang="en-US" sz="1600" dirty="0" smtClean="0">
                <a:solidFill>
                  <a:schemeClr val="accent6">
                    <a:lumMod val="50000"/>
                  </a:schemeClr>
                </a:solidFill>
              </a:rPr>
              <a:t> </a:t>
            </a:r>
            <a:r>
              <a:rPr lang="en-US" sz="1600" dirty="0" err="1" smtClean="0">
                <a:solidFill>
                  <a:schemeClr val="accent6">
                    <a:lumMod val="50000"/>
                  </a:schemeClr>
                </a:solidFill>
              </a:rPr>
              <a:t>Assoc.Prof.Dr</a:t>
            </a:r>
            <a:r>
              <a:rPr lang="en-US" sz="1600" dirty="0" smtClean="0">
                <a:solidFill>
                  <a:schemeClr val="accent6">
                    <a:lumMod val="50000"/>
                  </a:schemeClr>
                </a:solidFill>
              </a:rPr>
              <a:t>. </a:t>
            </a:r>
            <a:r>
              <a:rPr lang="en-US" sz="1600" dirty="0" err="1" smtClean="0">
                <a:solidFill>
                  <a:schemeClr val="accent6">
                    <a:lumMod val="50000"/>
                  </a:schemeClr>
                </a:solidFill>
              </a:rPr>
              <a:t>Hossam</a:t>
            </a:r>
            <a:r>
              <a:rPr lang="en-US" sz="1600" dirty="0" smtClean="0">
                <a:solidFill>
                  <a:schemeClr val="accent6">
                    <a:lumMod val="50000"/>
                  </a:schemeClr>
                </a:solidFill>
              </a:rPr>
              <a:t> </a:t>
            </a:r>
            <a:r>
              <a:rPr lang="en-US" sz="1600" dirty="0" err="1" smtClean="0">
                <a:solidFill>
                  <a:schemeClr val="accent6">
                    <a:lumMod val="50000"/>
                  </a:schemeClr>
                </a:solidFill>
              </a:rPr>
              <a:t>Mahmoud</a:t>
            </a:r>
            <a:r>
              <a:rPr lang="en-US" sz="1600" dirty="0" smtClean="0">
                <a:solidFill>
                  <a:schemeClr val="accent6">
                    <a:lumMod val="50000"/>
                  </a:schemeClr>
                </a:solidFill>
              </a:rPr>
              <a:t> </a:t>
            </a:r>
            <a:r>
              <a:rPr lang="en-US" sz="1600" dirty="0" err="1" smtClean="0">
                <a:solidFill>
                  <a:schemeClr val="accent6">
                    <a:lumMod val="50000"/>
                  </a:schemeClr>
                </a:solidFill>
              </a:rPr>
              <a:t>Moftah</a:t>
            </a:r>
            <a:r>
              <a:rPr lang="en-US" sz="1600" dirty="0" smtClean="0">
                <a:solidFill>
                  <a:schemeClr val="accent6">
                    <a:lumMod val="50000"/>
                  </a:schemeClr>
                </a:solidFill>
              </a:rPr>
              <a:t/>
            </a:r>
            <a:br>
              <a:rPr lang="en-US" sz="1600" dirty="0" smtClean="0">
                <a:solidFill>
                  <a:schemeClr val="accent6">
                    <a:lumMod val="50000"/>
                  </a:schemeClr>
                </a:solidFill>
              </a:rPr>
            </a:br>
            <a:r>
              <a:rPr lang="en-US" sz="1600" dirty="0" smtClean="0">
                <a:solidFill>
                  <a:schemeClr val="accent6">
                    <a:lumMod val="50000"/>
                  </a:schemeClr>
                </a:solidFill>
              </a:rPr>
              <a:t>Associate professor – Faculty of computers and artificial intelligence– </a:t>
            </a:r>
            <a:r>
              <a:rPr lang="en-US" sz="1600" dirty="0" err="1" smtClean="0">
                <a:solidFill>
                  <a:schemeClr val="accent6">
                    <a:lumMod val="50000"/>
                  </a:schemeClr>
                </a:solidFill>
              </a:rPr>
              <a:t>Beni-Suef</a:t>
            </a:r>
            <a:r>
              <a:rPr lang="en-US" sz="1600" smtClean="0">
                <a:solidFill>
                  <a:schemeClr val="accent6">
                    <a:lumMod val="50000"/>
                  </a:schemeClr>
                </a:solidFill>
              </a:rPr>
              <a:t> University</a:t>
            </a:r>
            <a:endParaRPr lang="en-US" sz="1600"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lvl="1"/>
            <a:endParaRPr lang="en-US" sz="1200" dirty="0" smtClean="0"/>
          </a:p>
          <a:p>
            <a:r>
              <a:rPr lang="en-US" sz="1200" b="1" dirty="0" smtClean="0"/>
              <a:t>Slow-In and Slow-Out </a:t>
            </a:r>
          </a:p>
          <a:p>
            <a:pPr lvl="1"/>
            <a:r>
              <a:rPr lang="en-US" sz="1200" dirty="0" smtClean="0"/>
              <a:t>Slow-in and slow-out (also known as ease-in and ease-out) describes the acceleration and deceleration required when an object starts moving or comes to a stop.</a:t>
            </a:r>
          </a:p>
          <a:p>
            <a:pPr lvl="1"/>
            <a:r>
              <a:rPr lang="en-US" sz="1200" dirty="0" smtClean="0"/>
              <a:t>A good example of these principles is a car drag race.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6146" name="Picture 2"/>
          <p:cNvPicPr>
            <a:picLocks noChangeAspect="1" noChangeArrowheads="1"/>
          </p:cNvPicPr>
          <p:nvPr/>
        </p:nvPicPr>
        <p:blipFill>
          <a:blip r:embed="rId3"/>
          <a:srcRect/>
          <a:stretch>
            <a:fillRect/>
          </a:stretch>
        </p:blipFill>
        <p:spPr bwMode="auto">
          <a:xfrm>
            <a:off x="3857620" y="2285998"/>
            <a:ext cx="3388812"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673518"/>
          </a:xfrm>
          <a:prstGeom prst="rect">
            <a:avLst/>
          </a:prstGeom>
        </p:spPr>
        <p:txBody>
          <a:bodyPr spcFirstLastPara="1" wrap="square" lIns="0" tIns="0" rIns="0" bIns="0" anchor="t" anchorCtr="0">
            <a:noAutofit/>
          </a:bodyPr>
          <a:lstStyle/>
          <a:p>
            <a:pPr lvl="1"/>
            <a:endParaRPr lang="en-US" sz="1200" dirty="0" smtClean="0"/>
          </a:p>
          <a:p>
            <a:r>
              <a:rPr lang="en-US" sz="1200" b="1" dirty="0" smtClean="0"/>
              <a:t>Slow-In and Slow-Out </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7170" name="Picture 2"/>
          <p:cNvPicPr>
            <a:picLocks noChangeAspect="1" noChangeArrowheads="1"/>
          </p:cNvPicPr>
          <p:nvPr/>
        </p:nvPicPr>
        <p:blipFill>
          <a:blip r:embed="rId3"/>
          <a:srcRect/>
          <a:stretch>
            <a:fillRect/>
          </a:stretch>
        </p:blipFill>
        <p:spPr bwMode="auto">
          <a:xfrm>
            <a:off x="2714612" y="1357304"/>
            <a:ext cx="5404228" cy="2928958"/>
          </a:xfrm>
          <a:prstGeom prst="rect">
            <a:avLst/>
          </a:prstGeom>
          <a:noFill/>
          <a:ln w="9525">
            <a:noFill/>
            <a:miter lim="800000"/>
            <a:headEnd/>
            <a:tailEnd/>
          </a:ln>
          <a:effectLst/>
        </p:spPr>
      </p:pic>
      <p:sp>
        <p:nvSpPr>
          <p:cNvPr id="8" name="Rectangle 7"/>
          <p:cNvSpPr/>
          <p:nvPr/>
        </p:nvSpPr>
        <p:spPr>
          <a:xfrm>
            <a:off x="1785918" y="4254355"/>
            <a:ext cx="7215238"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673518"/>
          </a:xfrm>
          <a:prstGeom prst="rect">
            <a:avLst/>
          </a:prstGeom>
        </p:spPr>
        <p:txBody>
          <a:bodyPr spcFirstLastPara="1" wrap="square" lIns="0" tIns="0" rIns="0" bIns="0" anchor="t" anchorCtr="0">
            <a:noAutofit/>
          </a:bodyPr>
          <a:lstStyle/>
          <a:p>
            <a:pPr lvl="1"/>
            <a:endParaRPr lang="en-US" sz="1200" dirty="0" smtClean="0"/>
          </a:p>
          <a:p>
            <a:r>
              <a:rPr lang="en-US" sz="1200" b="1" dirty="0" smtClean="0"/>
              <a:t>Slow-In and Slow-Out</a:t>
            </a:r>
          </a:p>
          <a:p>
            <a:pPr lvl="1"/>
            <a:r>
              <a:rPr lang="en-US" sz="1200" dirty="0" smtClean="0"/>
              <a:t>Using linear </a:t>
            </a:r>
            <a:r>
              <a:rPr lang="en-US" sz="1200" dirty="0" err="1" smtClean="0"/>
              <a:t>spline</a:t>
            </a:r>
            <a:r>
              <a:rPr lang="en-US" sz="1200" dirty="0" smtClean="0"/>
              <a:t> In 3D  animation   </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8" name="Rectangle 7"/>
          <p:cNvSpPr/>
          <p:nvPr/>
        </p:nvSpPr>
        <p:spPr>
          <a:xfrm>
            <a:off x="1928794" y="4500576"/>
            <a:ext cx="678661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8194" name="Picture 2"/>
          <p:cNvPicPr>
            <a:picLocks noChangeAspect="1" noChangeArrowheads="1"/>
          </p:cNvPicPr>
          <p:nvPr/>
        </p:nvPicPr>
        <p:blipFill>
          <a:blip r:embed="rId3"/>
          <a:srcRect/>
          <a:stretch>
            <a:fillRect/>
          </a:stretch>
        </p:blipFill>
        <p:spPr bwMode="auto">
          <a:xfrm>
            <a:off x="2857488" y="1571618"/>
            <a:ext cx="4071966" cy="2923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lvl="1"/>
            <a:endParaRPr lang="en-US" sz="1200" dirty="0" smtClean="0"/>
          </a:p>
          <a:p>
            <a:r>
              <a:rPr lang="en-US" sz="1200" b="1" dirty="0" smtClean="0"/>
              <a:t>Arcs</a:t>
            </a:r>
          </a:p>
          <a:p>
            <a:pPr lvl="1"/>
            <a:r>
              <a:rPr lang="en-US" sz="1200" dirty="0" smtClean="0"/>
              <a:t>Most objects move in arcs. Your arms and legs, for instance, rotate around their joints (these rotational points are called pivot points in 3D animation).</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26978" name="Picture 2"/>
          <p:cNvPicPr>
            <a:picLocks noChangeAspect="1" noChangeArrowheads="1"/>
          </p:cNvPicPr>
          <p:nvPr/>
        </p:nvPicPr>
        <p:blipFill>
          <a:blip r:embed="rId3"/>
          <a:srcRect/>
          <a:stretch>
            <a:fillRect/>
          </a:stretch>
        </p:blipFill>
        <p:spPr bwMode="auto">
          <a:xfrm>
            <a:off x="1857356" y="2000246"/>
            <a:ext cx="3371850" cy="1562100"/>
          </a:xfrm>
          <a:prstGeom prst="rect">
            <a:avLst/>
          </a:prstGeom>
          <a:noFill/>
          <a:ln w="9525">
            <a:noFill/>
            <a:miter lim="800000"/>
            <a:headEnd/>
            <a:tailEnd/>
          </a:ln>
          <a:effectLst/>
        </p:spPr>
      </p:pic>
      <p:pic>
        <p:nvPicPr>
          <p:cNvPr id="126979" name="Picture 3"/>
          <p:cNvPicPr>
            <a:picLocks noChangeAspect="1" noChangeArrowheads="1"/>
          </p:cNvPicPr>
          <p:nvPr/>
        </p:nvPicPr>
        <p:blipFill>
          <a:blip r:embed="rId4"/>
          <a:srcRect/>
          <a:stretch>
            <a:fillRect/>
          </a:stretch>
        </p:blipFill>
        <p:spPr bwMode="auto">
          <a:xfrm>
            <a:off x="5324718" y="2000246"/>
            <a:ext cx="1856550" cy="1500198"/>
          </a:xfrm>
          <a:prstGeom prst="rect">
            <a:avLst/>
          </a:prstGeom>
          <a:noFill/>
          <a:ln w="9525">
            <a:noFill/>
            <a:miter lim="800000"/>
            <a:headEnd/>
            <a:tailEnd/>
          </a:ln>
          <a:effectLst/>
        </p:spPr>
      </p:pic>
      <p:sp>
        <p:nvSpPr>
          <p:cNvPr id="9" name="Rectangle 8"/>
          <p:cNvSpPr/>
          <p:nvPr/>
        </p:nvSpPr>
        <p:spPr>
          <a:xfrm>
            <a:off x="1714480" y="3571882"/>
            <a:ext cx="671517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459204"/>
          </a:xfrm>
          <a:prstGeom prst="rect">
            <a:avLst/>
          </a:prstGeom>
        </p:spPr>
        <p:txBody>
          <a:bodyPr spcFirstLastPara="1" wrap="square" lIns="0" tIns="0" rIns="0" bIns="0" anchor="t" anchorCtr="0">
            <a:noAutofit/>
          </a:bodyPr>
          <a:lstStyle/>
          <a:p>
            <a:pPr lvl="1"/>
            <a:endParaRPr lang="en-US" sz="1200" dirty="0" smtClean="0"/>
          </a:p>
          <a:p>
            <a:r>
              <a:rPr lang="en-US" sz="1200" b="1" dirty="0" smtClean="0"/>
              <a:t>Arcs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43" name="Picture 3"/>
          <p:cNvPicPr>
            <a:picLocks noChangeAspect="1" noChangeArrowheads="1"/>
          </p:cNvPicPr>
          <p:nvPr/>
        </p:nvPicPr>
        <p:blipFill>
          <a:blip r:embed="rId3"/>
          <a:srcRect/>
          <a:stretch>
            <a:fillRect/>
          </a:stretch>
        </p:blipFill>
        <p:spPr bwMode="auto">
          <a:xfrm>
            <a:off x="2786050" y="1214428"/>
            <a:ext cx="4500594" cy="2841185"/>
          </a:xfrm>
          <a:prstGeom prst="rect">
            <a:avLst/>
          </a:prstGeom>
          <a:noFill/>
          <a:ln w="9525">
            <a:noFill/>
            <a:miter lim="800000"/>
            <a:headEnd/>
            <a:tailEnd/>
          </a:ln>
          <a:effectLst/>
        </p:spPr>
      </p:pic>
      <p:sp>
        <p:nvSpPr>
          <p:cNvPr id="9" name="Rectangle 8"/>
          <p:cNvSpPr/>
          <p:nvPr/>
        </p:nvSpPr>
        <p:spPr>
          <a:xfrm>
            <a:off x="1571604" y="4071948"/>
            <a:ext cx="6858048"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459204"/>
          </a:xfrm>
          <a:prstGeom prst="rect">
            <a:avLst/>
          </a:prstGeom>
        </p:spPr>
        <p:txBody>
          <a:bodyPr spcFirstLastPara="1" wrap="square" lIns="0" tIns="0" rIns="0" bIns="0" anchor="t" anchorCtr="0">
            <a:noAutofit/>
          </a:bodyPr>
          <a:lstStyle/>
          <a:p>
            <a:pPr lvl="1"/>
            <a:endParaRPr lang="en-US" sz="1200" dirty="0" smtClean="0"/>
          </a:p>
          <a:p>
            <a:r>
              <a:rPr lang="en-US" sz="1200" b="1" dirty="0" smtClean="0"/>
              <a:t>Arcs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15</a:t>
            </a:fld>
            <a:endParaRPr/>
          </a:p>
        </p:txBody>
      </p:sp>
      <p:pic>
        <p:nvPicPr>
          <p:cNvPr id="128004" name="Picture 4" descr="Image result for arc motion"/>
          <p:cNvPicPr>
            <a:picLocks noChangeAspect="1" noChangeArrowheads="1"/>
          </p:cNvPicPr>
          <p:nvPr/>
        </p:nvPicPr>
        <p:blipFill>
          <a:blip r:embed="rId3"/>
          <a:srcRect/>
          <a:stretch>
            <a:fillRect/>
          </a:stretch>
        </p:blipFill>
        <p:spPr bwMode="auto">
          <a:xfrm>
            <a:off x="3357554" y="1643056"/>
            <a:ext cx="3714776" cy="1961574"/>
          </a:xfrm>
          <a:prstGeom prst="rect">
            <a:avLst/>
          </a:prstGeom>
          <a:noFill/>
        </p:spPr>
      </p:pic>
      <p:sp>
        <p:nvSpPr>
          <p:cNvPr id="10" name="Rectangle 9"/>
          <p:cNvSpPr/>
          <p:nvPr/>
        </p:nvSpPr>
        <p:spPr>
          <a:xfrm>
            <a:off x="7121840" y="3429006"/>
            <a:ext cx="593432" cy="307777"/>
          </a:xfrm>
          <a:prstGeom prst="rect">
            <a:avLst/>
          </a:prstGeom>
        </p:spPr>
        <p:txBody>
          <a:bodyPr wrap="none">
            <a:spAutoFit/>
          </a:bodyPr>
          <a:lstStyle/>
          <a:p>
            <a:r>
              <a:rPr lang="en-US" dirty="0" smtClean="0">
                <a:solidFill>
                  <a:schemeClr val="dk1"/>
                </a:solidFill>
                <a:latin typeface="Merriweather"/>
                <a:ea typeface="Merriweather"/>
                <a:cs typeface="Merriweather"/>
                <a:sym typeface="Merriweather"/>
              </a:rPr>
              <a:t>time</a:t>
            </a:r>
            <a:endParaRPr lang="en-US" dirty="0"/>
          </a:p>
        </p:txBody>
      </p:sp>
      <p:sp>
        <p:nvSpPr>
          <p:cNvPr id="11" name="Rectangle 10"/>
          <p:cNvSpPr/>
          <p:nvPr/>
        </p:nvSpPr>
        <p:spPr>
          <a:xfrm>
            <a:off x="2786050" y="1500180"/>
            <a:ext cx="659155" cy="307777"/>
          </a:xfrm>
          <a:prstGeom prst="rect">
            <a:avLst/>
          </a:prstGeom>
        </p:spPr>
        <p:txBody>
          <a:bodyPr wrap="none">
            <a:spAutoFit/>
          </a:bodyPr>
          <a:lstStyle/>
          <a:p>
            <a:r>
              <a:rPr lang="en-US" dirty="0" smtClean="0">
                <a:solidFill>
                  <a:schemeClr val="dk1"/>
                </a:solidFill>
                <a:latin typeface="Merriweather"/>
                <a:ea typeface="Merriweather"/>
                <a:cs typeface="Merriweather"/>
                <a:sym typeface="Merriweather"/>
              </a:rPr>
              <a:t>value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lvl="1"/>
            <a:endParaRPr lang="en-US" sz="1200" dirty="0" smtClean="0"/>
          </a:p>
          <a:p>
            <a:r>
              <a:rPr lang="en-US" sz="1200" b="1" dirty="0" smtClean="0"/>
              <a:t>Secondary Action</a:t>
            </a:r>
          </a:p>
          <a:p>
            <a:pPr lvl="1"/>
            <a:r>
              <a:rPr lang="en-US" sz="1200" dirty="0" smtClean="0"/>
              <a:t>Secondary action supports the primary action. </a:t>
            </a:r>
          </a:p>
          <a:p>
            <a:pPr lvl="1"/>
            <a:r>
              <a:rPr lang="en-US" sz="1200" dirty="0" smtClean="0"/>
              <a:t>For example, say that you are animating a man crying to a friend and explaining that his son has injured.</a:t>
            </a:r>
          </a:p>
          <a:p>
            <a:pPr lvl="1"/>
            <a:r>
              <a:rPr lang="en-US" sz="1200" dirty="0" smtClean="0"/>
              <a:t> The primary action of this scene is the crying and explaining. </a:t>
            </a:r>
          </a:p>
          <a:p>
            <a:pPr lvl="1"/>
            <a:r>
              <a:rPr lang="en-US" sz="1200" dirty="0" smtClean="0"/>
              <a:t>You could add a secondary action—the man wiping his nose or reaching into a bag to get a tissue to wipe his eyes—to support the primary action of the scene.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602080"/>
          </a:xfrm>
          <a:prstGeom prst="rect">
            <a:avLst/>
          </a:prstGeom>
        </p:spPr>
        <p:txBody>
          <a:bodyPr spcFirstLastPara="1" wrap="square" lIns="0" tIns="0" rIns="0" bIns="0" anchor="t" anchorCtr="0">
            <a:noAutofit/>
          </a:bodyPr>
          <a:lstStyle/>
          <a:p>
            <a:pPr lvl="1"/>
            <a:endParaRPr lang="en-US" sz="1200" dirty="0" smtClean="0"/>
          </a:p>
          <a:p>
            <a:r>
              <a:rPr lang="en-US" sz="1200" b="1" dirty="0" smtClean="0"/>
              <a:t>Secondary Action</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33122" name="Picture 2"/>
          <p:cNvPicPr>
            <a:picLocks noChangeAspect="1" noChangeArrowheads="1"/>
          </p:cNvPicPr>
          <p:nvPr/>
        </p:nvPicPr>
        <p:blipFill>
          <a:blip r:embed="rId3"/>
          <a:srcRect/>
          <a:stretch>
            <a:fillRect/>
          </a:stretch>
        </p:blipFill>
        <p:spPr bwMode="auto">
          <a:xfrm>
            <a:off x="5500694" y="1500180"/>
            <a:ext cx="2857520" cy="2715531"/>
          </a:xfrm>
          <a:prstGeom prst="rect">
            <a:avLst/>
          </a:prstGeom>
          <a:noFill/>
          <a:ln w="9525">
            <a:noFill/>
            <a:miter lim="800000"/>
            <a:headEnd/>
            <a:tailEnd/>
          </a:ln>
          <a:effectLst/>
        </p:spPr>
      </p:pic>
      <p:sp>
        <p:nvSpPr>
          <p:cNvPr id="7" name="Rectangle 6"/>
          <p:cNvSpPr/>
          <p:nvPr/>
        </p:nvSpPr>
        <p:spPr>
          <a:xfrm>
            <a:off x="1643042" y="4500576"/>
            <a:ext cx="707236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6146" name="Picture 2"/>
          <p:cNvPicPr>
            <a:picLocks noChangeAspect="1" noChangeArrowheads="1"/>
          </p:cNvPicPr>
          <p:nvPr/>
        </p:nvPicPr>
        <p:blipFill>
          <a:blip r:embed="rId4"/>
          <a:srcRect/>
          <a:stretch>
            <a:fillRect/>
          </a:stretch>
        </p:blipFill>
        <p:spPr bwMode="auto">
          <a:xfrm>
            <a:off x="2428860" y="1500180"/>
            <a:ext cx="2914650" cy="2714625"/>
          </a:xfrm>
          <a:prstGeom prst="rect">
            <a:avLst/>
          </a:prstGeom>
          <a:noFill/>
          <a:ln w="9525">
            <a:noFill/>
            <a:miter lim="800000"/>
            <a:headEnd/>
            <a:tailEnd/>
          </a:ln>
          <a:effectLst/>
        </p:spPr>
      </p:pic>
      <p:sp>
        <p:nvSpPr>
          <p:cNvPr id="9" name="Rectangle 8"/>
          <p:cNvSpPr/>
          <p:nvPr/>
        </p:nvSpPr>
        <p:spPr>
          <a:xfrm>
            <a:off x="6643702" y="4143386"/>
            <a:ext cx="503664" cy="307777"/>
          </a:xfrm>
          <a:prstGeom prst="rect">
            <a:avLst/>
          </a:prstGeom>
        </p:spPr>
        <p:txBody>
          <a:bodyPr wrap="none">
            <a:spAutoFit/>
          </a:bodyPr>
          <a:lstStyle/>
          <a:p>
            <a:r>
              <a:rPr lang="en-US" dirty="0" smtClean="0"/>
              <a:t>with</a:t>
            </a:r>
            <a:endParaRPr lang="en-US" dirty="0"/>
          </a:p>
        </p:txBody>
      </p:sp>
      <p:sp>
        <p:nvSpPr>
          <p:cNvPr id="10" name="Rectangle 9"/>
          <p:cNvSpPr/>
          <p:nvPr/>
        </p:nvSpPr>
        <p:spPr>
          <a:xfrm>
            <a:off x="3643306" y="4214824"/>
            <a:ext cx="752129" cy="307777"/>
          </a:xfrm>
          <a:prstGeom prst="rect">
            <a:avLst/>
          </a:prstGeom>
        </p:spPr>
        <p:txBody>
          <a:bodyPr wrap="none">
            <a:spAutoFit/>
          </a:bodyPr>
          <a:lstStyle/>
          <a:p>
            <a:r>
              <a:rPr lang="en-US" dirty="0" smtClean="0"/>
              <a:t>without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lvl="1"/>
            <a:endParaRPr lang="en-US" sz="1200" dirty="0" smtClean="0"/>
          </a:p>
          <a:p>
            <a:r>
              <a:rPr lang="en-US" sz="1200" b="1" dirty="0" smtClean="0"/>
              <a:t>Timing</a:t>
            </a:r>
            <a:endParaRPr lang="ar-EG" sz="1200" b="1" dirty="0" smtClean="0"/>
          </a:p>
          <a:p>
            <a:pPr lvl="1"/>
            <a:r>
              <a:rPr lang="en-US" sz="1200" dirty="0" smtClean="0"/>
              <a:t>Timing is how long it takes to do something. As an animator, you will be typically working in 24, 25, or 30 frames per second, depending on the format used for output.</a:t>
            </a:r>
          </a:p>
          <a:p>
            <a:pPr lvl="1"/>
            <a:r>
              <a:rPr lang="en-US" sz="1200" dirty="0" smtClean="0"/>
              <a:t>The standard is 24 fps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3428992" y="2285998"/>
            <a:ext cx="3786214" cy="2287865"/>
          </a:xfrm>
          <a:prstGeom prst="rect">
            <a:avLst/>
          </a:prstGeom>
          <a:noFill/>
          <a:ln w="9525">
            <a:noFill/>
            <a:miter lim="800000"/>
            <a:headEnd/>
            <a:tailEnd/>
          </a:ln>
          <a:effectLst/>
        </p:spPr>
      </p:pic>
      <p:sp>
        <p:nvSpPr>
          <p:cNvPr id="7" name="Rectangle 6"/>
          <p:cNvSpPr/>
          <p:nvPr/>
        </p:nvSpPr>
        <p:spPr>
          <a:xfrm>
            <a:off x="1928794" y="4572014"/>
            <a:ext cx="707236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673518"/>
          </a:xfrm>
          <a:prstGeom prst="rect">
            <a:avLst/>
          </a:prstGeom>
        </p:spPr>
        <p:txBody>
          <a:bodyPr spcFirstLastPara="1" wrap="square" lIns="0" tIns="0" rIns="0" bIns="0" anchor="t" anchorCtr="0">
            <a:noAutofit/>
          </a:bodyPr>
          <a:lstStyle/>
          <a:p>
            <a:pPr lvl="1"/>
            <a:endParaRPr lang="en-US" sz="1200" dirty="0" smtClean="0"/>
          </a:p>
          <a:p>
            <a:r>
              <a:rPr lang="en-US" sz="1200" b="1" dirty="0" smtClean="0"/>
              <a:t>Timing</a:t>
            </a:r>
            <a:endParaRPr lang="ar-EG" sz="1200" b="1"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2051" name="Picture 3"/>
          <p:cNvPicPr>
            <a:picLocks noChangeAspect="1" noChangeArrowheads="1"/>
          </p:cNvPicPr>
          <p:nvPr/>
        </p:nvPicPr>
        <p:blipFill>
          <a:blip r:embed="rId3"/>
          <a:srcRect/>
          <a:stretch>
            <a:fillRect/>
          </a:stretch>
        </p:blipFill>
        <p:spPr bwMode="auto">
          <a:xfrm>
            <a:off x="2643174" y="1285866"/>
            <a:ext cx="5686438" cy="2949309"/>
          </a:xfrm>
          <a:prstGeom prst="rect">
            <a:avLst/>
          </a:prstGeom>
          <a:noFill/>
          <a:ln w="9525">
            <a:noFill/>
            <a:miter lim="800000"/>
            <a:headEnd/>
            <a:tailEnd/>
          </a:ln>
          <a:effectLst/>
        </p:spPr>
      </p:pic>
      <p:sp>
        <p:nvSpPr>
          <p:cNvPr id="9" name="Rectangle 8"/>
          <p:cNvSpPr/>
          <p:nvPr/>
        </p:nvSpPr>
        <p:spPr>
          <a:xfrm>
            <a:off x="2000232" y="4214824"/>
            <a:ext cx="692948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4" name="Google Shape;70;p15"/>
          <p:cNvSpPr txBox="1">
            <a:spLocks/>
          </p:cNvSpPr>
          <p:nvPr/>
        </p:nvSpPr>
        <p:spPr>
          <a:xfrm>
            <a:off x="4143372" y="928676"/>
            <a:ext cx="4786346" cy="1159800"/>
          </a:xfrm>
          <a:prstGeom prst="rect">
            <a:avLst/>
          </a:prstGeom>
          <a:noFill/>
          <a:ln>
            <a:noFill/>
          </a:ln>
        </p:spPr>
        <p:txBody>
          <a:bodyPr spcFirstLastPara="1" wrap="square" lIns="0" tIns="0" rIns="0" bIns="0" anchor="b" anchorCtr="0">
            <a:noAutofit/>
          </a:bodyPr>
          <a:lstStyle/>
          <a:p>
            <a:r>
              <a:rPr kumimoji="0" lang="en-US" sz="2800" b="1" i="0" u="none" strike="noStrike" kern="0" cap="none" spc="0" normalizeH="0" baseline="0" noProof="0" dirty="0" smtClean="0">
                <a:ln>
                  <a:noFill/>
                </a:ln>
                <a:solidFill>
                  <a:schemeClr val="accent3"/>
                </a:solidFill>
                <a:effectLst/>
                <a:uLnTx/>
                <a:uFillTx/>
                <a:latin typeface="Kalam"/>
                <a:ea typeface="Kalam"/>
                <a:cs typeface="Kalam"/>
                <a:sym typeface="Kalam"/>
              </a:rPr>
              <a:t>Chapter 4</a:t>
            </a:r>
            <a:br>
              <a:rPr kumimoji="0" lang="en-US" sz="2800" b="1" i="0" u="none" strike="noStrike" kern="0" cap="none" spc="0" normalizeH="0" baseline="0" noProof="0" dirty="0" smtClean="0">
                <a:ln>
                  <a:noFill/>
                </a:ln>
                <a:solidFill>
                  <a:schemeClr val="accent3"/>
                </a:solidFill>
                <a:effectLst/>
                <a:uLnTx/>
                <a:uFillTx/>
                <a:latin typeface="Kalam"/>
                <a:ea typeface="Kalam"/>
                <a:cs typeface="Kalam"/>
                <a:sym typeface="Kalam"/>
              </a:rPr>
            </a:br>
            <a:r>
              <a:rPr lang="en-US" sz="2800" b="1" dirty="0" smtClean="0"/>
              <a:t> </a:t>
            </a:r>
            <a:r>
              <a:rPr lang="en-US" sz="2800" b="1" dirty="0" smtClean="0">
                <a:solidFill>
                  <a:schemeClr val="accent3"/>
                </a:solidFill>
                <a:latin typeface="Kalam"/>
                <a:ea typeface="Kalam"/>
                <a:cs typeface="Kalam"/>
                <a:sym typeface="Kalam"/>
              </a:rPr>
              <a:t>Exploring Animation, Story, and Pre-visualization</a:t>
            </a:r>
            <a:endParaRPr lang="en-US" sz="2800" b="1" dirty="0">
              <a:solidFill>
                <a:schemeClr val="accent3"/>
              </a:solidFill>
              <a:latin typeface="Kalam"/>
              <a:ea typeface="Kalam"/>
              <a:cs typeface="Kalam"/>
              <a:sym typeface="Kalam"/>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673518"/>
          </a:xfrm>
          <a:prstGeom prst="rect">
            <a:avLst/>
          </a:prstGeom>
        </p:spPr>
        <p:txBody>
          <a:bodyPr spcFirstLastPara="1" wrap="square" lIns="0" tIns="0" rIns="0" bIns="0" anchor="t" anchorCtr="0">
            <a:noAutofit/>
          </a:bodyPr>
          <a:lstStyle/>
          <a:p>
            <a:pPr lvl="1"/>
            <a:endParaRPr lang="en-US" sz="1200" dirty="0" smtClean="0"/>
          </a:p>
          <a:p>
            <a:r>
              <a:rPr lang="en-US" sz="1200" b="1" dirty="0" smtClean="0"/>
              <a:t>Timing</a:t>
            </a:r>
            <a:endParaRPr lang="ar-EG" sz="1200" b="1"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2357422" y="1428742"/>
            <a:ext cx="6023113" cy="2928945"/>
          </a:xfrm>
          <a:prstGeom prst="rect">
            <a:avLst/>
          </a:prstGeom>
          <a:noFill/>
          <a:ln w="9525">
            <a:noFill/>
            <a:miter lim="800000"/>
            <a:headEnd/>
            <a:tailEnd/>
          </a:ln>
          <a:effectLst/>
        </p:spPr>
      </p:pic>
      <p:sp>
        <p:nvSpPr>
          <p:cNvPr id="8" name="Rectangle 7"/>
          <p:cNvSpPr/>
          <p:nvPr/>
        </p:nvSpPr>
        <p:spPr>
          <a:xfrm>
            <a:off x="2000232" y="4357700"/>
            <a:ext cx="692948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Exaggeration</a:t>
            </a:r>
            <a:endParaRPr lang="ar-EG" sz="1200" b="1" dirty="0" smtClean="0"/>
          </a:p>
          <a:p>
            <a:pPr lvl="1"/>
            <a:r>
              <a:rPr lang="en-US" sz="1200" dirty="0" smtClean="0"/>
              <a:t>Exaggeration is a tool to make animation more extreme.</a:t>
            </a:r>
          </a:p>
          <a:p>
            <a:pPr lvl="1"/>
            <a:r>
              <a:rPr lang="en-US" sz="1200" dirty="0" smtClean="0"/>
              <a:t>For example, motion capture is used to record and translate the motion of a real person onto a 3D character.</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a:p>
        </p:txBody>
      </p:sp>
      <p:sp>
        <p:nvSpPr>
          <p:cNvPr id="5" name="Footer Placeholder 4"/>
          <p:cNvSpPr txBox="1">
            <a:spLocks/>
          </p:cNvSpPr>
          <p:nvPr/>
        </p:nvSpPr>
        <p:spPr bwMode="auto">
          <a:xfrm>
            <a:off x="2357422" y="4929222"/>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4098" name="Picture 2"/>
          <p:cNvPicPr>
            <a:picLocks noChangeAspect="1" noChangeArrowheads="1"/>
          </p:cNvPicPr>
          <p:nvPr/>
        </p:nvPicPr>
        <p:blipFill>
          <a:blip r:embed="rId3"/>
          <a:srcRect/>
          <a:stretch>
            <a:fillRect/>
          </a:stretch>
        </p:blipFill>
        <p:spPr bwMode="auto">
          <a:xfrm>
            <a:off x="2143108" y="2214560"/>
            <a:ext cx="2568911" cy="2214578"/>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4857752" y="2214560"/>
            <a:ext cx="2440687" cy="2143140"/>
          </a:xfrm>
          <a:prstGeom prst="rect">
            <a:avLst/>
          </a:prstGeom>
          <a:noFill/>
          <a:ln w="9525">
            <a:noFill/>
            <a:miter lim="800000"/>
            <a:headEnd/>
            <a:tailEnd/>
          </a:ln>
          <a:effectLst/>
        </p:spPr>
      </p:pic>
      <p:sp>
        <p:nvSpPr>
          <p:cNvPr id="9" name="Rectangle 8"/>
          <p:cNvSpPr/>
          <p:nvPr/>
        </p:nvSpPr>
        <p:spPr>
          <a:xfrm>
            <a:off x="3000364" y="4429138"/>
            <a:ext cx="631904" cy="307777"/>
          </a:xfrm>
          <a:prstGeom prst="rect">
            <a:avLst/>
          </a:prstGeom>
        </p:spPr>
        <p:txBody>
          <a:bodyPr wrap="none">
            <a:spAutoFit/>
          </a:bodyPr>
          <a:lstStyle/>
          <a:p>
            <a:r>
              <a:rPr lang="en-US" dirty="0" smtClean="0"/>
              <a:t>bright</a:t>
            </a:r>
            <a:endParaRPr lang="en-US" dirty="0"/>
          </a:p>
        </p:txBody>
      </p:sp>
      <p:sp>
        <p:nvSpPr>
          <p:cNvPr id="10" name="Rectangle 9"/>
          <p:cNvSpPr/>
          <p:nvPr/>
        </p:nvSpPr>
        <p:spPr>
          <a:xfrm>
            <a:off x="5715008" y="4357700"/>
            <a:ext cx="790601" cy="307777"/>
          </a:xfrm>
          <a:prstGeom prst="rect">
            <a:avLst/>
          </a:prstGeom>
        </p:spPr>
        <p:txBody>
          <a:bodyPr wrap="none">
            <a:spAutoFit/>
          </a:bodyPr>
          <a:lstStyle/>
          <a:p>
            <a:r>
              <a:rPr lang="en-US" dirty="0" smtClean="0"/>
              <a:t>brighter</a:t>
            </a:r>
            <a:endParaRPr lang="en-US" dirty="0"/>
          </a:p>
        </p:txBody>
      </p:sp>
      <p:sp>
        <p:nvSpPr>
          <p:cNvPr id="11" name="Rectangle 10"/>
          <p:cNvSpPr/>
          <p:nvPr/>
        </p:nvSpPr>
        <p:spPr>
          <a:xfrm>
            <a:off x="1928794" y="4682983"/>
            <a:ext cx="7000924"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744956"/>
          </a:xfrm>
          <a:prstGeom prst="rect">
            <a:avLst/>
          </a:prstGeom>
        </p:spPr>
        <p:txBody>
          <a:bodyPr spcFirstLastPara="1" wrap="square" lIns="0" tIns="0" rIns="0" bIns="0" anchor="t" anchorCtr="0">
            <a:noAutofit/>
          </a:bodyPr>
          <a:lstStyle/>
          <a:p>
            <a:pPr lvl="1"/>
            <a:endParaRPr lang="en-US" sz="1200" dirty="0" smtClean="0"/>
          </a:p>
          <a:p>
            <a:r>
              <a:rPr lang="en-US" sz="1200" b="1" dirty="0" smtClean="0"/>
              <a:t>Exaggeration</a:t>
            </a:r>
            <a:endParaRPr lang="ar-EG" sz="1200" b="1"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9" name="Rectangle 8"/>
          <p:cNvSpPr/>
          <p:nvPr/>
        </p:nvSpPr>
        <p:spPr>
          <a:xfrm>
            <a:off x="3143240" y="4143386"/>
            <a:ext cx="771365" cy="307777"/>
          </a:xfrm>
          <a:prstGeom prst="rect">
            <a:avLst/>
          </a:prstGeom>
        </p:spPr>
        <p:txBody>
          <a:bodyPr wrap="none">
            <a:spAutoFit/>
          </a:bodyPr>
          <a:lstStyle/>
          <a:p>
            <a:r>
              <a:rPr lang="en-US" dirty="0" smtClean="0"/>
              <a:t>worried</a:t>
            </a:r>
            <a:endParaRPr lang="en-US" dirty="0"/>
          </a:p>
        </p:txBody>
      </p:sp>
      <p:sp>
        <p:nvSpPr>
          <p:cNvPr id="10" name="Rectangle 9"/>
          <p:cNvSpPr/>
          <p:nvPr/>
        </p:nvSpPr>
        <p:spPr>
          <a:xfrm>
            <a:off x="5857884" y="4143386"/>
            <a:ext cx="1228221" cy="307777"/>
          </a:xfrm>
          <a:prstGeom prst="rect">
            <a:avLst/>
          </a:prstGeom>
        </p:spPr>
        <p:txBody>
          <a:bodyPr wrap="none">
            <a:spAutoFit/>
          </a:bodyPr>
          <a:lstStyle/>
          <a:p>
            <a:r>
              <a:rPr lang="en-US" dirty="0" smtClean="0"/>
              <a:t>More worried</a:t>
            </a:r>
            <a:endParaRPr lang="en-US" dirty="0"/>
          </a:p>
        </p:txBody>
      </p:sp>
      <p:pic>
        <p:nvPicPr>
          <p:cNvPr id="5122" name="Picture 2"/>
          <p:cNvPicPr>
            <a:picLocks noChangeAspect="1" noChangeArrowheads="1"/>
          </p:cNvPicPr>
          <p:nvPr/>
        </p:nvPicPr>
        <p:blipFill>
          <a:blip r:embed="rId3"/>
          <a:srcRect/>
          <a:stretch>
            <a:fillRect/>
          </a:stretch>
        </p:blipFill>
        <p:spPr bwMode="auto">
          <a:xfrm>
            <a:off x="2357422" y="1643056"/>
            <a:ext cx="2662243" cy="2452777"/>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5214942" y="1714494"/>
            <a:ext cx="3220930" cy="2286016"/>
          </a:xfrm>
          <a:prstGeom prst="rect">
            <a:avLst/>
          </a:prstGeom>
          <a:noFill/>
          <a:ln w="9525">
            <a:noFill/>
            <a:miter lim="800000"/>
            <a:headEnd/>
            <a:tailEnd/>
          </a:ln>
          <a:effectLst/>
        </p:spPr>
      </p:pic>
      <p:sp>
        <p:nvSpPr>
          <p:cNvPr id="12" name="Rectangle 11"/>
          <p:cNvSpPr/>
          <p:nvPr/>
        </p:nvSpPr>
        <p:spPr>
          <a:xfrm>
            <a:off x="1857356" y="4429138"/>
            <a:ext cx="728667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Solid Drawing</a:t>
            </a:r>
            <a:endParaRPr lang="ar-EG" sz="1200" b="1" dirty="0" smtClean="0"/>
          </a:p>
          <a:p>
            <a:pPr lvl="1" algn="just"/>
            <a:r>
              <a:rPr lang="en-US" sz="1200" dirty="0" smtClean="0"/>
              <a:t>Solid drawing (also now known as knowledge of software) is the understanding of basic and technical concepts to allow the artist to focus on the art</a:t>
            </a:r>
            <a:r>
              <a:rPr lang="en-US" dirty="0" smtClean="0"/>
              <a:t>.</a:t>
            </a:r>
          </a:p>
          <a:p>
            <a:pPr lvl="1" algn="just"/>
            <a:r>
              <a:rPr lang="en-US" sz="1200" dirty="0" smtClean="0"/>
              <a:t>Three things must be considered when </a:t>
            </a:r>
            <a:r>
              <a:rPr lang="en-US" sz="1200" dirty="0" err="1" smtClean="0"/>
              <a:t>drwaing</a:t>
            </a:r>
            <a:r>
              <a:rPr lang="en-US" sz="1200" dirty="0" smtClean="0"/>
              <a:t> character: Volume, weight, balance.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1" name="Rectangle 10"/>
          <p:cNvSpPr/>
          <p:nvPr/>
        </p:nvSpPr>
        <p:spPr>
          <a:xfrm>
            <a:off x="1928794" y="4643452"/>
            <a:ext cx="707236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7170" name="Picture 2"/>
          <p:cNvPicPr>
            <a:picLocks noChangeAspect="1" noChangeArrowheads="1"/>
          </p:cNvPicPr>
          <p:nvPr/>
        </p:nvPicPr>
        <p:blipFill>
          <a:blip r:embed="rId3"/>
          <a:srcRect/>
          <a:stretch>
            <a:fillRect/>
          </a:stretch>
        </p:blipFill>
        <p:spPr bwMode="auto">
          <a:xfrm>
            <a:off x="5000628" y="2500312"/>
            <a:ext cx="2843978" cy="2143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Solid Drawing</a:t>
            </a:r>
            <a:endParaRPr lang="ar-EG" sz="1200" b="1" dirty="0" smtClean="0"/>
          </a:p>
          <a:p>
            <a:pPr lvl="1" algn="just"/>
            <a:r>
              <a:rPr lang="en-US" sz="1200" dirty="0" smtClean="0"/>
              <a:t>When drawing cubes avoid making parallel lines,</a:t>
            </a:r>
          </a:p>
          <a:p>
            <a:pPr lvl="1" algn="just"/>
            <a:r>
              <a:rPr lang="en-US" sz="1200" dirty="0" smtClean="0"/>
              <a:t>Lines should be drawn using vanishing points</a:t>
            </a:r>
            <a:endParaRPr lang="en-US"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9" name="Rectangle 8"/>
          <p:cNvSpPr/>
          <p:nvPr/>
        </p:nvSpPr>
        <p:spPr>
          <a:xfrm>
            <a:off x="3857620" y="4286262"/>
            <a:ext cx="671979" cy="307777"/>
          </a:xfrm>
          <a:prstGeom prst="rect">
            <a:avLst/>
          </a:prstGeom>
        </p:spPr>
        <p:txBody>
          <a:bodyPr wrap="none">
            <a:spAutoFit/>
          </a:bodyPr>
          <a:lstStyle/>
          <a:p>
            <a:r>
              <a:rPr lang="en-US" dirty="0" smtClean="0"/>
              <a:t>wrong</a:t>
            </a:r>
            <a:endParaRPr lang="en-US" dirty="0"/>
          </a:p>
        </p:txBody>
      </p:sp>
      <p:sp>
        <p:nvSpPr>
          <p:cNvPr id="10" name="Rectangle 9"/>
          <p:cNvSpPr/>
          <p:nvPr/>
        </p:nvSpPr>
        <p:spPr>
          <a:xfrm>
            <a:off x="6643702" y="4214824"/>
            <a:ext cx="771365" cy="307777"/>
          </a:xfrm>
          <a:prstGeom prst="rect">
            <a:avLst/>
          </a:prstGeom>
        </p:spPr>
        <p:txBody>
          <a:bodyPr wrap="none">
            <a:spAutoFit/>
          </a:bodyPr>
          <a:lstStyle/>
          <a:p>
            <a:r>
              <a:rPr lang="en-US" dirty="0" smtClean="0"/>
              <a:t>Correct</a:t>
            </a:r>
            <a:endParaRPr lang="en-US" dirty="0"/>
          </a:p>
        </p:txBody>
      </p:sp>
      <p:sp>
        <p:nvSpPr>
          <p:cNvPr id="11" name="Rectangle 10"/>
          <p:cNvSpPr/>
          <p:nvPr/>
        </p:nvSpPr>
        <p:spPr>
          <a:xfrm>
            <a:off x="1857356" y="4540107"/>
            <a:ext cx="707236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7171" name="Picture 3"/>
          <p:cNvPicPr>
            <a:picLocks noChangeAspect="1" noChangeArrowheads="1"/>
          </p:cNvPicPr>
          <p:nvPr/>
        </p:nvPicPr>
        <p:blipFill>
          <a:blip r:embed="rId3"/>
          <a:srcRect/>
          <a:stretch>
            <a:fillRect/>
          </a:stretch>
        </p:blipFill>
        <p:spPr bwMode="auto">
          <a:xfrm>
            <a:off x="5786446" y="2143122"/>
            <a:ext cx="2435237" cy="2000246"/>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3000364" y="2285998"/>
            <a:ext cx="2286016" cy="20050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Solid Drawing</a:t>
            </a:r>
            <a:endParaRPr lang="ar-EG" sz="1200" b="1" dirty="0" smtClean="0"/>
          </a:p>
          <a:p>
            <a:pPr lvl="1" algn="just"/>
            <a:r>
              <a:rPr lang="en-US" sz="1200" b="1" dirty="0" smtClean="0"/>
              <a:t>A vanishing point </a:t>
            </a:r>
            <a:r>
              <a:rPr lang="en-US" sz="1200" dirty="0" smtClean="0"/>
              <a:t>is a point on the image plane of a perspective drawing where the two-dimensional perspective </a:t>
            </a:r>
            <a:r>
              <a:rPr lang="en-US" sz="1200" dirty="0" smtClean="0">
                <a:solidFill>
                  <a:schemeClr val="accent2">
                    <a:lumMod val="50000"/>
                  </a:schemeClr>
                </a:solidFill>
              </a:rPr>
              <a:t>projections</a:t>
            </a:r>
            <a:r>
              <a:rPr lang="en-US" sz="1200" dirty="0" smtClean="0"/>
              <a:t> (or drawings) of mutually parallel lines in three-dimensional space appear to converge.</a:t>
            </a:r>
            <a:endParaRPr lang="en-US"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25</a:t>
            </a:fld>
            <a:endParaRPr/>
          </a:p>
        </p:txBody>
      </p:sp>
      <p:pic>
        <p:nvPicPr>
          <p:cNvPr id="9218" name="Picture 2" descr="https://upload.wikimedia.org/wikipedia/commons/thumb/3/3c/Vanishing_point.svg/"/>
          <p:cNvPicPr>
            <a:picLocks noChangeAspect="1" noChangeArrowheads="1"/>
          </p:cNvPicPr>
          <p:nvPr/>
        </p:nvPicPr>
        <p:blipFill>
          <a:blip r:embed="rId3"/>
          <a:srcRect/>
          <a:stretch>
            <a:fillRect/>
          </a:stretch>
        </p:blipFill>
        <p:spPr bwMode="auto">
          <a:xfrm>
            <a:off x="3500430" y="2285997"/>
            <a:ext cx="3786214" cy="273613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r>
              <a:rPr lang="en-US" sz="1200" dirty="0" smtClean="0"/>
              <a:t>Appeal is a principle indicating that the audience must connect to a character through its personality.</a:t>
            </a:r>
          </a:p>
          <a:p>
            <a:pPr lvl="1"/>
            <a:endParaRPr lang="en-US" sz="1200" dirty="0" smtClean="0"/>
          </a:p>
          <a:p>
            <a:r>
              <a:rPr lang="en-US" sz="1200" b="1" dirty="0" smtClean="0"/>
              <a:t>Appeal steps:</a:t>
            </a:r>
          </a:p>
          <a:p>
            <a:pPr lvl="1">
              <a:buFont typeface="+mj-lt"/>
              <a:buAutoNum type="arabicPeriod"/>
            </a:pPr>
            <a:r>
              <a:rPr lang="en-US" sz="1200" dirty="0" smtClean="0"/>
              <a:t>Use variety of shapes</a:t>
            </a:r>
          </a:p>
          <a:p>
            <a:pPr lvl="1">
              <a:buFont typeface="+mj-lt"/>
              <a:buAutoNum type="arabicPeriod"/>
            </a:pPr>
            <a:r>
              <a:rPr lang="en-US" sz="1200" dirty="0" smtClean="0"/>
              <a:t>Play with proportions</a:t>
            </a:r>
          </a:p>
          <a:p>
            <a:pPr lvl="1">
              <a:buFont typeface="+mj-lt"/>
              <a:buAutoNum type="arabicPeriod"/>
            </a:pPr>
            <a:r>
              <a:rPr lang="en-US" sz="1200" dirty="0" smtClean="0"/>
              <a:t>Keep it simple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26</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357422" y="4572014"/>
            <a:ext cx="571504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principles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Font typeface="+mj-lt"/>
              <a:buAutoNum type="arabicPeriod"/>
            </a:pPr>
            <a:r>
              <a:rPr lang="en-US" sz="1200" b="1" dirty="0" smtClean="0"/>
              <a:t>Use variety of shapes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27</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1857356" y="4572014"/>
            <a:ext cx="728667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151558" name="Picture 6"/>
          <p:cNvPicPr>
            <a:picLocks noChangeAspect="1" noChangeArrowheads="1"/>
          </p:cNvPicPr>
          <p:nvPr/>
        </p:nvPicPr>
        <p:blipFill>
          <a:blip r:embed="rId3"/>
          <a:srcRect/>
          <a:stretch>
            <a:fillRect/>
          </a:stretch>
        </p:blipFill>
        <p:spPr bwMode="auto">
          <a:xfrm>
            <a:off x="1214414" y="1500179"/>
            <a:ext cx="1115577" cy="2824049"/>
          </a:xfrm>
          <a:prstGeom prst="rect">
            <a:avLst/>
          </a:prstGeom>
          <a:noFill/>
          <a:ln w="9525">
            <a:noFill/>
            <a:miter lim="800000"/>
            <a:headEnd/>
            <a:tailEnd/>
          </a:ln>
          <a:effectLst/>
        </p:spPr>
      </p:pic>
      <p:sp>
        <p:nvSpPr>
          <p:cNvPr id="13" name="Right Arrow 12"/>
          <p:cNvSpPr/>
          <p:nvPr/>
        </p:nvSpPr>
        <p:spPr>
          <a:xfrm>
            <a:off x="2357422" y="2714626"/>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559" name="Picture 7"/>
          <p:cNvPicPr>
            <a:picLocks noChangeAspect="1" noChangeArrowheads="1"/>
          </p:cNvPicPr>
          <p:nvPr/>
        </p:nvPicPr>
        <p:blipFill>
          <a:blip r:embed="rId4"/>
          <a:srcRect/>
          <a:stretch>
            <a:fillRect/>
          </a:stretch>
        </p:blipFill>
        <p:spPr bwMode="auto">
          <a:xfrm>
            <a:off x="3143240" y="1643056"/>
            <a:ext cx="857256" cy="2782040"/>
          </a:xfrm>
          <a:prstGeom prst="rect">
            <a:avLst/>
          </a:prstGeom>
          <a:noFill/>
          <a:ln w="9525">
            <a:noFill/>
            <a:miter lim="800000"/>
            <a:headEnd/>
            <a:tailEnd/>
          </a:ln>
          <a:effectLst/>
        </p:spPr>
      </p:pic>
      <p:sp>
        <p:nvSpPr>
          <p:cNvPr id="15" name="Right Arrow 14"/>
          <p:cNvSpPr/>
          <p:nvPr/>
        </p:nvSpPr>
        <p:spPr>
          <a:xfrm>
            <a:off x="4071934" y="2786064"/>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560" name="Picture 8"/>
          <p:cNvPicPr>
            <a:picLocks noChangeAspect="1" noChangeArrowheads="1"/>
          </p:cNvPicPr>
          <p:nvPr/>
        </p:nvPicPr>
        <p:blipFill>
          <a:blip r:embed="rId5"/>
          <a:srcRect/>
          <a:stretch>
            <a:fillRect/>
          </a:stretch>
        </p:blipFill>
        <p:spPr bwMode="auto">
          <a:xfrm>
            <a:off x="4786314" y="1714494"/>
            <a:ext cx="1480484" cy="2643206"/>
          </a:xfrm>
          <a:prstGeom prst="rect">
            <a:avLst/>
          </a:prstGeom>
          <a:noFill/>
          <a:ln w="9525">
            <a:noFill/>
            <a:miter lim="800000"/>
            <a:headEnd/>
            <a:tailEnd/>
          </a:ln>
          <a:effectLst/>
        </p:spPr>
      </p:pic>
      <p:sp>
        <p:nvSpPr>
          <p:cNvPr id="17" name="Right Arrow 16"/>
          <p:cNvSpPr/>
          <p:nvPr/>
        </p:nvSpPr>
        <p:spPr>
          <a:xfrm>
            <a:off x="6357950" y="2786064"/>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561" name="Picture 9"/>
          <p:cNvPicPr>
            <a:picLocks noChangeAspect="1" noChangeArrowheads="1"/>
          </p:cNvPicPr>
          <p:nvPr/>
        </p:nvPicPr>
        <p:blipFill>
          <a:blip r:embed="rId6"/>
          <a:srcRect/>
          <a:stretch>
            <a:fillRect/>
          </a:stretch>
        </p:blipFill>
        <p:spPr bwMode="auto">
          <a:xfrm>
            <a:off x="7143768" y="1714494"/>
            <a:ext cx="1634064" cy="2881320"/>
          </a:xfrm>
          <a:prstGeom prst="rect">
            <a:avLst/>
          </a:prstGeom>
          <a:noFill/>
          <a:ln w="9525">
            <a:noFill/>
            <a:miter lim="800000"/>
            <a:headEnd/>
            <a:tailEnd/>
          </a:ln>
          <a:effectLst/>
        </p:spPr>
      </p:pic>
      <p:pic>
        <p:nvPicPr>
          <p:cNvPr id="151562" name="Picture 10"/>
          <p:cNvPicPr>
            <a:picLocks noChangeAspect="1" noChangeArrowheads="1"/>
          </p:cNvPicPr>
          <p:nvPr/>
        </p:nvPicPr>
        <p:blipFill>
          <a:blip r:embed="rId7"/>
          <a:srcRect/>
          <a:stretch>
            <a:fillRect/>
          </a:stretch>
        </p:blipFill>
        <p:spPr bwMode="auto">
          <a:xfrm>
            <a:off x="7500958" y="24815"/>
            <a:ext cx="979339" cy="1618241"/>
          </a:xfrm>
          <a:prstGeom prst="rect">
            <a:avLst/>
          </a:prstGeom>
          <a:noFill/>
          <a:ln w="9525">
            <a:noFill/>
            <a:miter lim="800000"/>
            <a:headEnd/>
            <a:tailEnd/>
          </a:ln>
          <a:effectLst/>
        </p:spPr>
      </p:pic>
      <p:sp>
        <p:nvSpPr>
          <p:cNvPr id="20" name="Rectangle 19"/>
          <p:cNvSpPr/>
          <p:nvPr/>
        </p:nvSpPr>
        <p:spPr>
          <a:xfrm>
            <a:off x="6643702" y="642924"/>
            <a:ext cx="870751" cy="307777"/>
          </a:xfrm>
          <a:prstGeom prst="rect">
            <a:avLst/>
          </a:prstGeom>
        </p:spPr>
        <p:txBody>
          <a:bodyPr wrap="none">
            <a:spAutoFit/>
          </a:bodyPr>
          <a:lstStyle/>
          <a:p>
            <a:r>
              <a:rPr lang="en-US" dirty="0" smtClean="0"/>
              <a:t>Shape 1</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Font typeface="+mj-lt"/>
              <a:buAutoNum type="arabicPeriod"/>
            </a:pPr>
            <a:r>
              <a:rPr lang="en-US" sz="1200" b="1" dirty="0" smtClean="0"/>
              <a:t>Use variety of shapes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28</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71670" y="4468669"/>
            <a:ext cx="714380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3" name="Right Arrow 12"/>
          <p:cNvSpPr/>
          <p:nvPr/>
        </p:nvSpPr>
        <p:spPr>
          <a:xfrm>
            <a:off x="2357422" y="2714626"/>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071934" y="2786064"/>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357950" y="2786064"/>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43702" y="642924"/>
            <a:ext cx="870751" cy="307777"/>
          </a:xfrm>
          <a:prstGeom prst="rect">
            <a:avLst/>
          </a:prstGeom>
        </p:spPr>
        <p:txBody>
          <a:bodyPr wrap="none">
            <a:spAutoFit/>
          </a:bodyPr>
          <a:lstStyle/>
          <a:p>
            <a:r>
              <a:rPr lang="en-US" dirty="0" smtClean="0"/>
              <a:t>Shape 2</a:t>
            </a:r>
            <a:endParaRPr lang="en-US" dirty="0"/>
          </a:p>
        </p:txBody>
      </p:sp>
      <p:pic>
        <p:nvPicPr>
          <p:cNvPr id="152578" name="Picture 2"/>
          <p:cNvPicPr>
            <a:picLocks noChangeAspect="1" noChangeArrowheads="1"/>
          </p:cNvPicPr>
          <p:nvPr/>
        </p:nvPicPr>
        <p:blipFill>
          <a:blip r:embed="rId3"/>
          <a:srcRect/>
          <a:stretch>
            <a:fillRect/>
          </a:stretch>
        </p:blipFill>
        <p:spPr bwMode="auto">
          <a:xfrm>
            <a:off x="1071538" y="1643056"/>
            <a:ext cx="1225885" cy="2857520"/>
          </a:xfrm>
          <a:prstGeom prst="rect">
            <a:avLst/>
          </a:prstGeom>
          <a:noFill/>
          <a:ln w="9525">
            <a:noFill/>
            <a:miter lim="800000"/>
            <a:headEnd/>
            <a:tailEnd/>
          </a:ln>
          <a:effectLst/>
        </p:spPr>
      </p:pic>
      <p:pic>
        <p:nvPicPr>
          <p:cNvPr id="152579" name="Picture 3"/>
          <p:cNvPicPr>
            <a:picLocks noChangeAspect="1" noChangeArrowheads="1"/>
          </p:cNvPicPr>
          <p:nvPr/>
        </p:nvPicPr>
        <p:blipFill>
          <a:blip r:embed="rId4"/>
          <a:srcRect/>
          <a:stretch>
            <a:fillRect/>
          </a:stretch>
        </p:blipFill>
        <p:spPr bwMode="auto">
          <a:xfrm>
            <a:off x="3143240" y="1714494"/>
            <a:ext cx="870021" cy="2643206"/>
          </a:xfrm>
          <a:prstGeom prst="rect">
            <a:avLst/>
          </a:prstGeom>
          <a:noFill/>
          <a:ln w="9525">
            <a:noFill/>
            <a:miter lim="800000"/>
            <a:headEnd/>
            <a:tailEnd/>
          </a:ln>
          <a:effectLst/>
        </p:spPr>
      </p:pic>
      <p:pic>
        <p:nvPicPr>
          <p:cNvPr id="152580" name="Picture 4"/>
          <p:cNvPicPr>
            <a:picLocks noChangeAspect="1" noChangeArrowheads="1"/>
          </p:cNvPicPr>
          <p:nvPr/>
        </p:nvPicPr>
        <p:blipFill>
          <a:blip r:embed="rId5"/>
          <a:srcRect/>
          <a:stretch>
            <a:fillRect/>
          </a:stretch>
        </p:blipFill>
        <p:spPr bwMode="auto">
          <a:xfrm>
            <a:off x="7143768" y="1785932"/>
            <a:ext cx="1501529" cy="2571768"/>
          </a:xfrm>
          <a:prstGeom prst="rect">
            <a:avLst/>
          </a:prstGeom>
          <a:noFill/>
          <a:ln w="9525">
            <a:noFill/>
            <a:miter lim="800000"/>
            <a:headEnd/>
            <a:tailEnd/>
          </a:ln>
          <a:effectLst/>
        </p:spPr>
      </p:pic>
      <p:pic>
        <p:nvPicPr>
          <p:cNvPr id="152581" name="Picture 5"/>
          <p:cNvPicPr>
            <a:picLocks noChangeAspect="1" noChangeArrowheads="1"/>
          </p:cNvPicPr>
          <p:nvPr/>
        </p:nvPicPr>
        <p:blipFill>
          <a:blip r:embed="rId6"/>
          <a:srcRect/>
          <a:stretch>
            <a:fillRect/>
          </a:stretch>
        </p:blipFill>
        <p:spPr bwMode="auto">
          <a:xfrm>
            <a:off x="4857752" y="1785932"/>
            <a:ext cx="1261711" cy="2643206"/>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572396" y="214296"/>
            <a:ext cx="830806"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Font typeface="+mj-lt"/>
              <a:buAutoNum type="arabicPeriod"/>
            </a:pPr>
            <a:r>
              <a:rPr lang="en-US" sz="1200" b="1" dirty="0" smtClean="0"/>
              <a:t>Use variety of shapes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29</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71670" y="4572014"/>
            <a:ext cx="678661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3" name="Right Arrow 12"/>
          <p:cNvSpPr/>
          <p:nvPr/>
        </p:nvSpPr>
        <p:spPr>
          <a:xfrm>
            <a:off x="2357422" y="2714626"/>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071934" y="2786064"/>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00760" y="2857502"/>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43702" y="642924"/>
            <a:ext cx="870751" cy="307777"/>
          </a:xfrm>
          <a:prstGeom prst="rect">
            <a:avLst/>
          </a:prstGeom>
        </p:spPr>
        <p:txBody>
          <a:bodyPr wrap="none">
            <a:spAutoFit/>
          </a:bodyPr>
          <a:lstStyle/>
          <a:p>
            <a:r>
              <a:rPr lang="en-US" dirty="0" smtClean="0"/>
              <a:t>Shape 3</a:t>
            </a:r>
            <a:endParaRPr lang="en-US" dirty="0"/>
          </a:p>
        </p:txBody>
      </p:sp>
      <p:pic>
        <p:nvPicPr>
          <p:cNvPr id="153602" name="Picture 2"/>
          <p:cNvPicPr>
            <a:picLocks noChangeAspect="1" noChangeArrowheads="1"/>
          </p:cNvPicPr>
          <p:nvPr/>
        </p:nvPicPr>
        <p:blipFill>
          <a:blip r:embed="rId3"/>
          <a:srcRect/>
          <a:stretch>
            <a:fillRect/>
          </a:stretch>
        </p:blipFill>
        <p:spPr bwMode="auto">
          <a:xfrm>
            <a:off x="1285852" y="1571618"/>
            <a:ext cx="994217" cy="2714644"/>
          </a:xfrm>
          <a:prstGeom prst="rect">
            <a:avLst/>
          </a:prstGeom>
          <a:noFill/>
          <a:ln w="9525">
            <a:noFill/>
            <a:miter lim="800000"/>
            <a:headEnd/>
            <a:tailEnd/>
          </a:ln>
          <a:effectLst/>
        </p:spPr>
      </p:pic>
      <p:pic>
        <p:nvPicPr>
          <p:cNvPr id="153603" name="Picture 3"/>
          <p:cNvPicPr>
            <a:picLocks noChangeAspect="1" noChangeArrowheads="1"/>
          </p:cNvPicPr>
          <p:nvPr/>
        </p:nvPicPr>
        <p:blipFill>
          <a:blip r:embed="rId4"/>
          <a:srcRect/>
          <a:stretch>
            <a:fillRect/>
          </a:stretch>
        </p:blipFill>
        <p:spPr bwMode="auto">
          <a:xfrm>
            <a:off x="6786578" y="1714494"/>
            <a:ext cx="1071570" cy="2778692"/>
          </a:xfrm>
          <a:prstGeom prst="rect">
            <a:avLst/>
          </a:prstGeom>
          <a:noFill/>
          <a:ln w="9525">
            <a:noFill/>
            <a:miter lim="800000"/>
            <a:headEnd/>
            <a:tailEnd/>
          </a:ln>
          <a:effectLst/>
        </p:spPr>
      </p:pic>
      <p:pic>
        <p:nvPicPr>
          <p:cNvPr id="153604" name="Picture 4"/>
          <p:cNvPicPr>
            <a:picLocks noChangeAspect="1" noChangeArrowheads="1"/>
          </p:cNvPicPr>
          <p:nvPr/>
        </p:nvPicPr>
        <p:blipFill>
          <a:blip r:embed="rId5"/>
          <a:srcRect/>
          <a:stretch>
            <a:fillRect/>
          </a:stretch>
        </p:blipFill>
        <p:spPr bwMode="auto">
          <a:xfrm>
            <a:off x="3071802" y="1571618"/>
            <a:ext cx="955540" cy="2857520"/>
          </a:xfrm>
          <a:prstGeom prst="rect">
            <a:avLst/>
          </a:prstGeom>
          <a:noFill/>
          <a:ln w="9525">
            <a:noFill/>
            <a:miter lim="800000"/>
            <a:headEnd/>
            <a:tailEnd/>
          </a:ln>
          <a:effectLst/>
        </p:spPr>
      </p:pic>
      <p:pic>
        <p:nvPicPr>
          <p:cNvPr id="153605" name="Picture 5"/>
          <p:cNvPicPr>
            <a:picLocks noChangeAspect="1" noChangeArrowheads="1"/>
          </p:cNvPicPr>
          <p:nvPr/>
        </p:nvPicPr>
        <p:blipFill>
          <a:blip r:embed="rId6"/>
          <a:srcRect/>
          <a:stretch>
            <a:fillRect/>
          </a:stretch>
        </p:blipFill>
        <p:spPr bwMode="auto">
          <a:xfrm>
            <a:off x="4786314" y="1643056"/>
            <a:ext cx="1143008" cy="2781586"/>
          </a:xfrm>
          <a:prstGeom prst="rect">
            <a:avLst/>
          </a:prstGeom>
          <a:noFill/>
          <a:ln w="9525">
            <a:noFill/>
            <a:miter lim="800000"/>
            <a:headEnd/>
            <a:tailEnd/>
          </a:ln>
          <a:effectLst/>
        </p:spPr>
      </p:pic>
      <p:pic>
        <p:nvPicPr>
          <p:cNvPr id="153606" name="Picture 6"/>
          <p:cNvPicPr>
            <a:picLocks noChangeAspect="1" noChangeArrowheads="1"/>
          </p:cNvPicPr>
          <p:nvPr/>
        </p:nvPicPr>
        <p:blipFill>
          <a:blip r:embed="rId7"/>
          <a:srcRect/>
          <a:stretch>
            <a:fillRect/>
          </a:stretch>
        </p:blipFill>
        <p:spPr bwMode="auto">
          <a:xfrm>
            <a:off x="7572396" y="142858"/>
            <a:ext cx="520293" cy="15001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Straight-Ahead Action and Pose-to-Pose</a:t>
            </a:r>
          </a:p>
          <a:p>
            <a:pPr lvl="1"/>
            <a:r>
              <a:rPr lang="en-US" sz="1200" dirty="0" smtClean="0"/>
              <a:t>Straight-ahead action and pose-to-pose are two techniques used in traditional animation that help the animator in knowing how to approach a shot.</a:t>
            </a:r>
          </a:p>
          <a:p>
            <a:r>
              <a:rPr lang="en-US" sz="1200" b="1" dirty="0" smtClean="0"/>
              <a:t>Straight Ahead</a:t>
            </a:r>
          </a:p>
          <a:p>
            <a:pPr lvl="1"/>
            <a:r>
              <a:rPr lang="en-US" sz="1200" dirty="0" smtClean="0"/>
              <a:t>Animator start from first drawing in the scene  and draw all subsequent frames until the end of scene.</a:t>
            </a:r>
          </a:p>
          <a:p>
            <a:pPr lvl="1"/>
            <a:endParaRPr lang="en-US" sz="1200" dirty="0" smtClean="0"/>
          </a:p>
          <a:p>
            <a:pPr lvl="1"/>
            <a:endParaRPr lang="en-US" sz="1200" dirty="0" smtClean="0"/>
          </a:p>
          <a:p>
            <a:pPr lvl="1"/>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3857620" y="2428873"/>
            <a:ext cx="2500330" cy="2217759"/>
          </a:xfrm>
          <a:prstGeom prst="rect">
            <a:avLst/>
          </a:prstGeom>
          <a:noFill/>
          <a:ln w="9525">
            <a:noFill/>
            <a:miter lim="800000"/>
            <a:headEnd/>
            <a:tailEnd/>
          </a:ln>
          <a:effectLst/>
        </p:spPr>
      </p:pic>
      <p:sp>
        <p:nvSpPr>
          <p:cNvPr id="8" name="Rectangle 7"/>
          <p:cNvSpPr/>
          <p:nvPr/>
        </p:nvSpPr>
        <p:spPr>
          <a:xfrm>
            <a:off x="2143108" y="4643452"/>
            <a:ext cx="671517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2.   </a:t>
            </a:r>
            <a:r>
              <a:rPr lang="en-US" sz="1200" dirty="0" smtClean="0"/>
              <a:t>Play with proportions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30</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71670" y="4572014"/>
            <a:ext cx="6715172"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pic>
        <p:nvPicPr>
          <p:cNvPr id="154626" name="Picture 2"/>
          <p:cNvPicPr>
            <a:picLocks noChangeAspect="1" noChangeArrowheads="1"/>
          </p:cNvPicPr>
          <p:nvPr/>
        </p:nvPicPr>
        <p:blipFill>
          <a:blip r:embed="rId3"/>
          <a:srcRect/>
          <a:stretch>
            <a:fillRect/>
          </a:stretch>
        </p:blipFill>
        <p:spPr bwMode="auto">
          <a:xfrm>
            <a:off x="1831491" y="1714494"/>
            <a:ext cx="2526195" cy="2500330"/>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4"/>
          <a:srcRect/>
          <a:stretch>
            <a:fillRect/>
          </a:stretch>
        </p:blipFill>
        <p:spPr bwMode="auto">
          <a:xfrm>
            <a:off x="5214942" y="1714494"/>
            <a:ext cx="1857388" cy="2675161"/>
          </a:xfrm>
          <a:prstGeom prst="rect">
            <a:avLst/>
          </a:prstGeom>
          <a:noFill/>
          <a:ln w="9525">
            <a:noFill/>
            <a:miter lim="800000"/>
            <a:headEnd/>
            <a:tailEnd/>
          </a:ln>
          <a:effectLst/>
        </p:spPr>
      </p:pic>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2.   </a:t>
            </a:r>
            <a:r>
              <a:rPr lang="en-US" sz="1200" dirty="0" smtClean="0"/>
              <a:t>Play with proportions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31</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00232" y="4572014"/>
            <a:ext cx="678661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650" name="Picture 2"/>
          <p:cNvPicPr>
            <a:picLocks noChangeAspect="1" noChangeArrowheads="1"/>
          </p:cNvPicPr>
          <p:nvPr/>
        </p:nvPicPr>
        <p:blipFill>
          <a:blip r:embed="rId3"/>
          <a:srcRect/>
          <a:stretch>
            <a:fillRect/>
          </a:stretch>
        </p:blipFill>
        <p:spPr bwMode="auto">
          <a:xfrm>
            <a:off x="2786050" y="1562108"/>
            <a:ext cx="1570386" cy="3009906"/>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4"/>
          <a:srcRect/>
          <a:stretch>
            <a:fillRect/>
          </a:stretch>
        </p:blipFill>
        <p:spPr bwMode="auto">
          <a:xfrm>
            <a:off x="5214942" y="1500180"/>
            <a:ext cx="2118647"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2.   </a:t>
            </a:r>
            <a:r>
              <a:rPr lang="en-US" sz="1200" dirty="0" smtClean="0"/>
              <a:t>Play with proportions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32</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1928794" y="4572014"/>
            <a:ext cx="7000924"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674" name="Picture 2"/>
          <p:cNvPicPr>
            <a:picLocks noChangeAspect="1" noChangeArrowheads="1"/>
          </p:cNvPicPr>
          <p:nvPr/>
        </p:nvPicPr>
        <p:blipFill>
          <a:blip r:embed="rId3"/>
          <a:srcRect/>
          <a:stretch>
            <a:fillRect/>
          </a:stretch>
        </p:blipFill>
        <p:spPr bwMode="auto">
          <a:xfrm>
            <a:off x="2571736" y="1785932"/>
            <a:ext cx="1679230" cy="2714644"/>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4"/>
          <a:srcRect/>
          <a:stretch>
            <a:fillRect/>
          </a:stretch>
        </p:blipFill>
        <p:spPr bwMode="auto">
          <a:xfrm>
            <a:off x="5214942" y="1643056"/>
            <a:ext cx="1859851"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2.   </a:t>
            </a:r>
            <a:r>
              <a:rPr lang="en-US" sz="1200" dirty="0" smtClean="0"/>
              <a:t>Play with proportions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33</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1928794" y="4572014"/>
            <a:ext cx="678661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698" name="Picture 2"/>
          <p:cNvPicPr>
            <a:picLocks noChangeAspect="1" noChangeArrowheads="1"/>
          </p:cNvPicPr>
          <p:nvPr/>
        </p:nvPicPr>
        <p:blipFill>
          <a:blip r:embed="rId3"/>
          <a:srcRect/>
          <a:stretch>
            <a:fillRect/>
          </a:stretch>
        </p:blipFill>
        <p:spPr bwMode="auto">
          <a:xfrm>
            <a:off x="2857488" y="1643056"/>
            <a:ext cx="1441404" cy="2714644"/>
          </a:xfrm>
          <a:prstGeom prst="rect">
            <a:avLst/>
          </a:prstGeom>
          <a:noFill/>
          <a:ln w="9525">
            <a:noFill/>
            <a:miter lim="800000"/>
            <a:headEnd/>
            <a:tailEnd/>
          </a:ln>
          <a:effectLst/>
        </p:spPr>
      </p:pic>
      <p:pic>
        <p:nvPicPr>
          <p:cNvPr id="157699" name="Picture 3"/>
          <p:cNvPicPr>
            <a:picLocks noChangeAspect="1" noChangeArrowheads="1"/>
          </p:cNvPicPr>
          <p:nvPr/>
        </p:nvPicPr>
        <p:blipFill>
          <a:blip r:embed="rId4"/>
          <a:srcRect/>
          <a:stretch>
            <a:fillRect/>
          </a:stretch>
        </p:blipFill>
        <p:spPr bwMode="auto">
          <a:xfrm>
            <a:off x="5286380" y="1714494"/>
            <a:ext cx="1743174" cy="25717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2.   </a:t>
            </a:r>
            <a:r>
              <a:rPr lang="en-US" sz="1200" dirty="0" smtClean="0"/>
              <a:t>Play with proportions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34</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00232" y="4572014"/>
            <a:ext cx="678661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722" name="Picture 2"/>
          <p:cNvPicPr>
            <a:picLocks noChangeAspect="1" noChangeArrowheads="1"/>
          </p:cNvPicPr>
          <p:nvPr/>
        </p:nvPicPr>
        <p:blipFill>
          <a:blip r:embed="rId3"/>
          <a:srcRect/>
          <a:stretch>
            <a:fillRect/>
          </a:stretch>
        </p:blipFill>
        <p:spPr bwMode="auto">
          <a:xfrm>
            <a:off x="2928926" y="1643056"/>
            <a:ext cx="1357322" cy="2855751"/>
          </a:xfrm>
          <a:prstGeom prst="rect">
            <a:avLst/>
          </a:prstGeom>
          <a:noFill/>
          <a:ln w="9525">
            <a:noFill/>
            <a:miter lim="800000"/>
            <a:headEnd/>
            <a:tailEnd/>
          </a:ln>
          <a:effectLst/>
        </p:spPr>
      </p:pic>
      <p:pic>
        <p:nvPicPr>
          <p:cNvPr id="158723" name="Picture 3"/>
          <p:cNvPicPr>
            <a:picLocks noChangeAspect="1" noChangeArrowheads="1"/>
          </p:cNvPicPr>
          <p:nvPr/>
        </p:nvPicPr>
        <p:blipFill>
          <a:blip r:embed="rId4"/>
          <a:srcRect/>
          <a:stretch>
            <a:fillRect/>
          </a:stretch>
        </p:blipFill>
        <p:spPr bwMode="auto">
          <a:xfrm>
            <a:off x="5286380" y="1785932"/>
            <a:ext cx="1857997" cy="2714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buNone/>
            </a:pPr>
            <a:r>
              <a:rPr lang="en-US" sz="1200" dirty="0" smtClean="0">
                <a:solidFill>
                  <a:schemeClr val="accent1">
                    <a:lumMod val="60000"/>
                    <a:lumOff val="40000"/>
                  </a:schemeClr>
                </a:solidFill>
              </a:rPr>
              <a:t>3.   </a:t>
            </a:r>
            <a:r>
              <a:rPr lang="en-US" sz="1200" dirty="0" smtClean="0"/>
              <a:t>Keep it  simple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35</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071670" y="4572014"/>
            <a:ext cx="6858048"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
        <p:nvSpPr>
          <p:cNvPr id="18" name="Right Arrow 17"/>
          <p:cNvSpPr/>
          <p:nvPr/>
        </p:nvSpPr>
        <p:spPr>
          <a:xfrm>
            <a:off x="4429124" y="2928940"/>
            <a:ext cx="714380"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746" name="Picture 2"/>
          <p:cNvPicPr>
            <a:picLocks noChangeAspect="1" noChangeArrowheads="1"/>
          </p:cNvPicPr>
          <p:nvPr/>
        </p:nvPicPr>
        <p:blipFill>
          <a:blip r:embed="rId3"/>
          <a:srcRect/>
          <a:stretch>
            <a:fillRect/>
          </a:stretch>
        </p:blipFill>
        <p:spPr bwMode="auto">
          <a:xfrm>
            <a:off x="2214546" y="1928808"/>
            <a:ext cx="2080209" cy="2428892"/>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4"/>
          <a:srcRect/>
          <a:stretch>
            <a:fillRect/>
          </a:stretch>
        </p:blipFill>
        <p:spPr bwMode="auto">
          <a:xfrm>
            <a:off x="5214942" y="1928808"/>
            <a:ext cx="2082927"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1602212"/>
          </a:xfrm>
          <a:prstGeom prst="rect">
            <a:avLst/>
          </a:prstGeom>
        </p:spPr>
        <p:txBody>
          <a:bodyPr spcFirstLastPara="1" wrap="square" lIns="0" tIns="0" rIns="0" bIns="0" anchor="t" anchorCtr="0">
            <a:noAutofit/>
          </a:bodyPr>
          <a:lstStyle/>
          <a:p>
            <a:pPr lvl="1"/>
            <a:endParaRPr lang="en-US" sz="1200" dirty="0" smtClean="0"/>
          </a:p>
          <a:p>
            <a:r>
              <a:rPr lang="en-US" sz="1200" b="1" dirty="0" smtClean="0"/>
              <a:t>Appeal</a:t>
            </a:r>
          </a:p>
          <a:p>
            <a:pPr lvl="1"/>
            <a:r>
              <a:rPr lang="en-US" sz="1200" b="1" dirty="0" smtClean="0"/>
              <a:t>Examples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36</a:t>
            </a:fld>
            <a:endParaRPr/>
          </a:p>
        </p:txBody>
      </p:sp>
      <p:sp>
        <p:nvSpPr>
          <p:cNvPr id="6"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7" name="Rectangle 6"/>
          <p:cNvSpPr/>
          <p:nvPr/>
        </p:nvSpPr>
        <p:spPr>
          <a:xfrm>
            <a:off x="2357422" y="4572014"/>
            <a:ext cx="571504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principles  by Frank Thomas &amp; Ollie Johnston</a:t>
            </a:r>
            <a:endParaRPr lang="en-US" sz="1000" dirty="0">
              <a:solidFill>
                <a:schemeClr val="dk1"/>
              </a:solidFill>
              <a:latin typeface="Merriweather"/>
              <a:ea typeface="Merriweather"/>
              <a:cs typeface="Merriweather"/>
              <a:sym typeface="Merriweather"/>
            </a:endParaRPr>
          </a:p>
        </p:txBody>
      </p:sp>
      <p:pic>
        <p:nvPicPr>
          <p:cNvPr id="160771" name="Picture 3"/>
          <p:cNvPicPr>
            <a:picLocks noChangeAspect="1" noChangeArrowheads="1"/>
          </p:cNvPicPr>
          <p:nvPr/>
        </p:nvPicPr>
        <p:blipFill>
          <a:blip r:embed="rId3"/>
          <a:srcRect/>
          <a:stretch>
            <a:fillRect/>
          </a:stretch>
        </p:blipFill>
        <p:spPr bwMode="auto">
          <a:xfrm>
            <a:off x="6357950" y="1214428"/>
            <a:ext cx="2517073" cy="3143272"/>
          </a:xfrm>
          <a:prstGeom prst="rect">
            <a:avLst/>
          </a:prstGeom>
          <a:noFill/>
          <a:ln w="9525">
            <a:noFill/>
            <a:miter lim="800000"/>
            <a:headEnd/>
            <a:tailEnd/>
          </a:ln>
          <a:effectLst/>
        </p:spPr>
      </p:pic>
      <p:pic>
        <p:nvPicPr>
          <p:cNvPr id="160772" name="Picture 4"/>
          <p:cNvPicPr>
            <a:picLocks noChangeAspect="1" noChangeArrowheads="1"/>
          </p:cNvPicPr>
          <p:nvPr/>
        </p:nvPicPr>
        <p:blipFill>
          <a:blip r:embed="rId4"/>
          <a:srcRect/>
          <a:stretch>
            <a:fillRect/>
          </a:stretch>
        </p:blipFill>
        <p:spPr bwMode="auto">
          <a:xfrm>
            <a:off x="4929190" y="1071552"/>
            <a:ext cx="1214446" cy="34718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End</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When using Straight-Ahead ?</a:t>
            </a:r>
          </a:p>
          <a:p>
            <a:pPr lvl="1"/>
            <a:r>
              <a:rPr lang="en-US" sz="1200" dirty="0" smtClean="0"/>
              <a:t>In unpredictable actions </a:t>
            </a:r>
          </a:p>
          <a:p>
            <a:pPr lvl="1"/>
            <a:r>
              <a:rPr lang="en-US" sz="1200" dirty="0" smtClean="0"/>
              <a:t>Actions  depend on physics that work  in a constant rate</a:t>
            </a:r>
          </a:p>
          <a:p>
            <a:pPr lvl="1"/>
            <a:r>
              <a:rPr lang="en-US" sz="1200" dirty="0" smtClean="0"/>
              <a:t>Examples: fire,  water  particles, dust,   and explosions </a:t>
            </a:r>
          </a:p>
          <a:p>
            <a:pPr lvl="1"/>
            <a:endParaRPr lang="en-US" sz="1200" dirty="0" smtClean="0"/>
          </a:p>
          <a:p>
            <a:pPr marL="457200" lvl="1">
              <a:spcBef>
                <a:spcPts val="0"/>
              </a:spcBef>
              <a:buFont typeface="Merriweather"/>
              <a:buChar char="⪢"/>
            </a:pPr>
            <a:endParaRPr lang="en-US" sz="1200" dirty="0" smtClean="0"/>
          </a:p>
          <a:p>
            <a:pPr lvl="1"/>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a:p>
        </p:txBody>
      </p:sp>
      <p:sp>
        <p:nvSpPr>
          <p:cNvPr id="5" name="Footer Placeholder 4"/>
          <p:cNvSpPr txBox="1">
            <a:spLocks/>
          </p:cNvSpPr>
          <p:nvPr/>
        </p:nvSpPr>
        <p:spPr bwMode="auto">
          <a:xfrm>
            <a:off x="2857488"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2643174" y="2000246"/>
            <a:ext cx="6072230" cy="2665292"/>
          </a:xfrm>
          <a:prstGeom prst="rect">
            <a:avLst/>
          </a:prstGeom>
          <a:noFill/>
          <a:ln w="9525">
            <a:noFill/>
            <a:miter lim="800000"/>
            <a:headEnd/>
            <a:tailEnd/>
          </a:ln>
          <a:effectLst/>
        </p:spPr>
      </p:pic>
      <p:sp>
        <p:nvSpPr>
          <p:cNvPr id="8" name="Rectangle 7"/>
          <p:cNvSpPr/>
          <p:nvPr/>
        </p:nvSpPr>
        <p:spPr>
          <a:xfrm>
            <a:off x="2214546" y="4643453"/>
            <a:ext cx="692948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r>
              <a:rPr lang="en-US" sz="1200" b="1" dirty="0" smtClean="0"/>
              <a:t>Pose-to-Pose</a:t>
            </a:r>
          </a:p>
          <a:p>
            <a:pPr lvl="1"/>
            <a:r>
              <a:rPr lang="en-US" sz="1200" dirty="0" smtClean="0"/>
              <a:t>is a technique of drawing out the key poses of an action first and then </a:t>
            </a:r>
            <a:r>
              <a:rPr lang="en-US" sz="1200" i="1" dirty="0" smtClean="0"/>
              <a:t>in-</a:t>
            </a:r>
            <a:r>
              <a:rPr lang="en-US" sz="1200" i="1" dirty="0" err="1" smtClean="0"/>
              <a:t>betweening</a:t>
            </a:r>
            <a:r>
              <a:rPr lang="en-US" sz="1200" i="1" dirty="0" smtClean="0"/>
              <a:t> the action between the key poses.</a:t>
            </a:r>
            <a:endParaRPr lang="en-US" sz="1200" dirty="0" smtClean="0"/>
          </a:p>
          <a:p>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7" name="Picture 3"/>
          <p:cNvPicPr>
            <a:picLocks noChangeAspect="1" noChangeArrowheads="1"/>
          </p:cNvPicPr>
          <p:nvPr/>
        </p:nvPicPr>
        <p:blipFill>
          <a:blip r:embed="rId3"/>
          <a:srcRect/>
          <a:stretch>
            <a:fillRect/>
          </a:stretch>
        </p:blipFill>
        <p:spPr bwMode="auto">
          <a:xfrm>
            <a:off x="4050428" y="1500181"/>
            <a:ext cx="4369662" cy="250033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857224" y="1500180"/>
            <a:ext cx="3143272" cy="2497525"/>
          </a:xfrm>
          <a:prstGeom prst="rect">
            <a:avLst/>
          </a:prstGeom>
          <a:noFill/>
          <a:ln w="9525">
            <a:noFill/>
            <a:miter lim="800000"/>
            <a:headEnd/>
            <a:tailEnd/>
          </a:ln>
          <a:effectLst/>
        </p:spPr>
      </p:pic>
      <p:sp>
        <p:nvSpPr>
          <p:cNvPr id="11" name="Rectangle 10"/>
          <p:cNvSpPr/>
          <p:nvPr/>
        </p:nvSpPr>
        <p:spPr>
          <a:xfrm>
            <a:off x="1428728" y="4000510"/>
            <a:ext cx="7500990"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2050" name="Picture 2"/>
          <p:cNvPicPr>
            <a:picLocks noChangeAspect="1" noChangeArrowheads="1"/>
          </p:cNvPicPr>
          <p:nvPr/>
        </p:nvPicPr>
        <p:blipFill>
          <a:blip r:embed="rId3"/>
          <a:srcRect/>
          <a:stretch>
            <a:fillRect/>
          </a:stretch>
        </p:blipFill>
        <p:spPr bwMode="auto">
          <a:xfrm>
            <a:off x="2428860" y="1000114"/>
            <a:ext cx="6072230" cy="2754519"/>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4000496" y="2571750"/>
            <a:ext cx="704850" cy="3048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3714744" y="3000378"/>
            <a:ext cx="619125" cy="276225"/>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3214678" y="3429006"/>
            <a:ext cx="914400" cy="285750"/>
          </a:xfrm>
          <a:prstGeom prst="rect">
            <a:avLst/>
          </a:prstGeom>
          <a:noFill/>
          <a:ln w="9525">
            <a:noFill/>
            <a:miter lim="800000"/>
            <a:headEnd/>
            <a:tailEnd/>
          </a:ln>
          <a:effectLst/>
        </p:spPr>
      </p:pic>
      <p:sp>
        <p:nvSpPr>
          <p:cNvPr id="13" name="Google Shape;56;p13"/>
          <p:cNvSpPr txBox="1">
            <a:spLocks noGrp="1"/>
          </p:cNvSpPr>
          <p:nvPr>
            <p:ph type="body" idx="1"/>
          </p:nvPr>
        </p:nvSpPr>
        <p:spPr>
          <a:xfrm>
            <a:off x="2285984" y="642924"/>
            <a:ext cx="6143667" cy="244890"/>
          </a:xfrm>
          <a:prstGeom prst="rect">
            <a:avLst/>
          </a:prstGeom>
        </p:spPr>
        <p:txBody>
          <a:bodyPr spcFirstLastPara="1" wrap="square" lIns="0" tIns="0" rIns="0" bIns="0" anchor="t" anchorCtr="0">
            <a:noAutofit/>
          </a:bodyPr>
          <a:lstStyle/>
          <a:p>
            <a:r>
              <a:rPr lang="en-US" sz="1200" b="1" dirty="0" smtClean="0"/>
              <a:t>Pose-to-Pose</a:t>
            </a:r>
          </a:p>
          <a:p>
            <a:endParaRPr lang="en-US" sz="1200" dirty="0" smtClean="0"/>
          </a:p>
        </p:txBody>
      </p:sp>
      <p:sp>
        <p:nvSpPr>
          <p:cNvPr id="14" name="Rectangle 13"/>
          <p:cNvSpPr/>
          <p:nvPr/>
        </p:nvSpPr>
        <p:spPr>
          <a:xfrm>
            <a:off x="1928794" y="3714758"/>
            <a:ext cx="7286676"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6" name="Google Shape;56;p13"/>
          <p:cNvSpPr txBox="1">
            <a:spLocks noGrp="1"/>
          </p:cNvSpPr>
          <p:nvPr>
            <p:ph type="body" idx="1"/>
          </p:nvPr>
        </p:nvSpPr>
        <p:spPr>
          <a:xfrm>
            <a:off x="2643174" y="612348"/>
            <a:ext cx="6143667" cy="3459600"/>
          </a:xfrm>
          <a:prstGeom prst="rect">
            <a:avLst/>
          </a:prstGeom>
        </p:spPr>
        <p:txBody>
          <a:bodyPr spcFirstLastPara="1" wrap="square" lIns="0" tIns="0" rIns="0" bIns="0" anchor="t" anchorCtr="0">
            <a:noAutofit/>
          </a:bodyPr>
          <a:lstStyle/>
          <a:p>
            <a:pPr lvl="1"/>
            <a:endParaRPr lang="en-US" sz="1200" dirty="0" smtClean="0"/>
          </a:p>
          <a:p>
            <a:r>
              <a:rPr lang="en-US" sz="1200" b="1" dirty="0" smtClean="0"/>
              <a:t>Follow-Through and Overlapping Action</a:t>
            </a:r>
          </a:p>
          <a:p>
            <a:pPr lvl="1"/>
            <a:r>
              <a:rPr lang="en-US" sz="1200" b="1" dirty="0" smtClean="0"/>
              <a:t>Follow-through</a:t>
            </a:r>
            <a:r>
              <a:rPr lang="en-US" sz="1200" dirty="0" smtClean="0"/>
              <a:t> enables animators to show that parts of an object may continue moving even after the whole object has stopped</a:t>
            </a:r>
          </a:p>
          <a:p>
            <a:pPr lvl="2"/>
            <a:r>
              <a:rPr lang="en-US" sz="1200" dirty="0" smtClean="0"/>
              <a:t>For instance, when a character who has long hair has stopped walking, the hair will overshoot the body/head and then settle to a stop.</a:t>
            </a:r>
          </a:p>
          <a:p>
            <a:pPr lvl="1"/>
            <a:r>
              <a:rPr lang="en-US" sz="1200" b="1" dirty="0" smtClean="0"/>
              <a:t>Overlapping</a:t>
            </a:r>
            <a:r>
              <a:rPr lang="en-US" sz="1200" dirty="0" smtClean="0"/>
              <a:t> action applies to a character’s body parts, which move at different rates of speed while the entire body is moving.</a:t>
            </a:r>
          </a:p>
          <a:p>
            <a:pPr lvl="2"/>
            <a:r>
              <a:rPr lang="en-US" sz="1200" dirty="0" smtClean="0"/>
              <a:t>This can be seen in a fat character’s belly jiggle, for example, which may move faster or slower than the character as a whole.</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4098" name="Picture 2"/>
          <p:cNvPicPr>
            <a:picLocks noChangeAspect="1" noChangeArrowheads="1"/>
          </p:cNvPicPr>
          <p:nvPr/>
        </p:nvPicPr>
        <p:blipFill>
          <a:blip r:embed="rId3"/>
          <a:srcRect/>
          <a:stretch>
            <a:fillRect/>
          </a:stretch>
        </p:blipFill>
        <p:spPr bwMode="auto">
          <a:xfrm>
            <a:off x="2643174" y="928676"/>
            <a:ext cx="4213100" cy="3714776"/>
          </a:xfrm>
          <a:prstGeom prst="rect">
            <a:avLst/>
          </a:prstGeom>
          <a:noFill/>
          <a:ln w="9525">
            <a:noFill/>
            <a:miter lim="800000"/>
            <a:headEnd/>
            <a:tailEnd/>
          </a:ln>
          <a:effectLst/>
        </p:spPr>
      </p:pic>
      <p:sp>
        <p:nvSpPr>
          <p:cNvPr id="8" name="Google Shape;56;p13"/>
          <p:cNvSpPr txBox="1">
            <a:spLocks noGrp="1"/>
          </p:cNvSpPr>
          <p:nvPr>
            <p:ph type="body" idx="1"/>
          </p:nvPr>
        </p:nvSpPr>
        <p:spPr>
          <a:xfrm>
            <a:off x="2285984" y="642924"/>
            <a:ext cx="6143667" cy="244890"/>
          </a:xfrm>
          <a:prstGeom prst="rect">
            <a:avLst/>
          </a:prstGeom>
        </p:spPr>
        <p:txBody>
          <a:bodyPr spcFirstLastPara="1" wrap="square" lIns="0" tIns="0" rIns="0" bIns="0" anchor="t" anchorCtr="0">
            <a:noAutofit/>
          </a:bodyPr>
          <a:lstStyle/>
          <a:p>
            <a:r>
              <a:rPr lang="en-US" sz="1200" b="1" dirty="0" smtClean="0"/>
              <a:t>Follow-Through and Overlapping Action</a:t>
            </a:r>
          </a:p>
          <a:p>
            <a:endParaRPr lang="en-US" sz="12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i="1" dirty="0" smtClean="0"/>
              <a:t>Visual arts in Character Animation</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5122" name="Picture 2"/>
          <p:cNvPicPr>
            <a:picLocks noChangeAspect="1" noChangeArrowheads="1"/>
          </p:cNvPicPr>
          <p:nvPr/>
        </p:nvPicPr>
        <p:blipFill>
          <a:blip r:embed="rId3"/>
          <a:srcRect/>
          <a:stretch>
            <a:fillRect/>
          </a:stretch>
        </p:blipFill>
        <p:spPr bwMode="auto">
          <a:xfrm>
            <a:off x="2571736" y="1500180"/>
            <a:ext cx="5705475" cy="2238375"/>
          </a:xfrm>
          <a:prstGeom prst="rect">
            <a:avLst/>
          </a:prstGeom>
          <a:noFill/>
          <a:ln w="9525">
            <a:noFill/>
            <a:miter lim="800000"/>
            <a:headEnd/>
            <a:tailEnd/>
          </a:ln>
          <a:effectLst/>
        </p:spPr>
      </p:pic>
      <p:sp>
        <p:nvSpPr>
          <p:cNvPr id="7" name="Google Shape;56;p13"/>
          <p:cNvSpPr txBox="1">
            <a:spLocks noGrp="1"/>
          </p:cNvSpPr>
          <p:nvPr>
            <p:ph type="body" idx="1"/>
          </p:nvPr>
        </p:nvSpPr>
        <p:spPr>
          <a:xfrm>
            <a:off x="2357422" y="785800"/>
            <a:ext cx="6143667" cy="244890"/>
          </a:xfrm>
          <a:prstGeom prst="rect">
            <a:avLst/>
          </a:prstGeom>
        </p:spPr>
        <p:txBody>
          <a:bodyPr spcFirstLastPara="1" wrap="square" lIns="0" tIns="0" rIns="0" bIns="0" anchor="t" anchorCtr="0">
            <a:noAutofit/>
          </a:bodyPr>
          <a:lstStyle/>
          <a:p>
            <a:r>
              <a:rPr lang="en-US" sz="1200" b="1" dirty="0" smtClean="0"/>
              <a:t>Follow-Through and Overlapping Action</a:t>
            </a:r>
          </a:p>
          <a:p>
            <a:endParaRPr lang="en-US" sz="1200" dirty="0" smtClean="0"/>
          </a:p>
        </p:txBody>
      </p:sp>
      <p:sp>
        <p:nvSpPr>
          <p:cNvPr id="8" name="Rectangle 7"/>
          <p:cNvSpPr/>
          <p:nvPr/>
        </p:nvSpPr>
        <p:spPr>
          <a:xfrm>
            <a:off x="2928926" y="3714758"/>
            <a:ext cx="1534394" cy="307777"/>
          </a:xfrm>
          <a:prstGeom prst="rect">
            <a:avLst/>
          </a:prstGeom>
        </p:spPr>
        <p:txBody>
          <a:bodyPr wrap="none">
            <a:spAutoFit/>
          </a:bodyPr>
          <a:lstStyle/>
          <a:p>
            <a:r>
              <a:rPr lang="en-US" b="1" dirty="0" smtClean="0"/>
              <a:t>Follow-Through</a:t>
            </a:r>
            <a:endParaRPr lang="en-US" dirty="0"/>
          </a:p>
        </p:txBody>
      </p:sp>
      <p:sp>
        <p:nvSpPr>
          <p:cNvPr id="9" name="Rectangle 8"/>
          <p:cNvSpPr/>
          <p:nvPr/>
        </p:nvSpPr>
        <p:spPr>
          <a:xfrm>
            <a:off x="6786578" y="3714758"/>
            <a:ext cx="1534394" cy="307777"/>
          </a:xfrm>
          <a:prstGeom prst="rect">
            <a:avLst/>
          </a:prstGeom>
        </p:spPr>
        <p:txBody>
          <a:bodyPr wrap="none">
            <a:spAutoFit/>
          </a:bodyPr>
          <a:lstStyle/>
          <a:p>
            <a:r>
              <a:rPr lang="en-US" b="1" dirty="0" smtClean="0"/>
              <a:t>Follow-Through</a:t>
            </a:r>
            <a:endParaRPr lang="en-US" dirty="0"/>
          </a:p>
        </p:txBody>
      </p:sp>
      <p:sp>
        <p:nvSpPr>
          <p:cNvPr id="10" name="Rectangle 9"/>
          <p:cNvSpPr/>
          <p:nvPr/>
        </p:nvSpPr>
        <p:spPr>
          <a:xfrm>
            <a:off x="1928794" y="4000510"/>
            <a:ext cx="6858048" cy="246221"/>
          </a:xfrm>
          <a:prstGeom prst="rect">
            <a:avLst/>
          </a:prstGeom>
        </p:spPr>
        <p:txBody>
          <a:bodyPr wrap="square">
            <a:spAutoFit/>
          </a:bodyPr>
          <a:lstStyle/>
          <a:p>
            <a:pPr>
              <a:defRPr/>
            </a:pPr>
            <a:r>
              <a:rPr lang="en-US" sz="1000" dirty="0" smtClean="0">
                <a:solidFill>
                  <a:schemeClr val="dk1"/>
                </a:solidFill>
                <a:latin typeface="Merriweather"/>
                <a:ea typeface="Merriweather"/>
                <a:cs typeface="Merriweather"/>
                <a:sym typeface="Merriweather"/>
              </a:rPr>
              <a:t>Adapted from  </a:t>
            </a:r>
            <a:r>
              <a:rPr lang="en-US" sz="1000" dirty="0" err="1" smtClean="0">
                <a:solidFill>
                  <a:schemeClr val="dk1"/>
                </a:solidFill>
                <a:latin typeface="Merriweather"/>
                <a:ea typeface="Merriweather"/>
                <a:cs typeface="Merriweather"/>
                <a:sym typeface="Merriweather"/>
              </a:rPr>
              <a:t>AlanBecker</a:t>
            </a:r>
            <a:r>
              <a:rPr lang="en-US" sz="1000" dirty="0" smtClean="0">
                <a:solidFill>
                  <a:schemeClr val="dk1"/>
                </a:solidFill>
                <a:latin typeface="Merriweather"/>
                <a:ea typeface="Merriweather"/>
                <a:cs typeface="Merriweather"/>
                <a:sym typeface="Merriweather"/>
              </a:rPr>
              <a:t> Tutorials- The 12 principles  of  animation by Frank Thomas &amp; Ollie Johnston</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3561</TotalTime>
  <Words>1840</Words>
  <PresentationFormat>On-screen Show (16:9)</PresentationFormat>
  <Paragraphs>257</Paragraphs>
  <Slides>37</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Kalam</vt:lpstr>
      <vt:lpstr>Merriweather</vt:lpstr>
      <vt:lpstr>Woodville template</vt:lpstr>
      <vt:lpstr>Lecture 4  3D Modeling and Animation  Assoc.Prof.Dr. Hossam Mahmoud Moftah Associate professor – Faculty of computers and artificial intelligence– Beni-Suef University</vt:lpstr>
      <vt:lpstr>Slide 2</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Visual arts in Character Animation</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Modeling and Animation Dr. Hossam Mahmoud Moftah Assistant professor – Faculty of computers and artificial intelligence– Beni-Suef University</dc:title>
  <cp:lastModifiedBy>حسام</cp:lastModifiedBy>
  <cp:revision>522</cp:revision>
  <dcterms:modified xsi:type="dcterms:W3CDTF">2020-11-15T22:06:46Z</dcterms:modified>
</cp:coreProperties>
</file>